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DFKai-SB" panose="03000509000000000000" pitchFamily="65" charset="-120"/>
      <p:regular r:id="rId36"/>
    </p:embeddedFont>
    <p:embeddedFont>
      <p:font typeface="Microsoft Yahei" panose="020B0503020204020204" pitchFamily="34" charset="-122"/>
      <p:regular r:id="rId37"/>
      <p:bold r:id="rId38"/>
    </p:embeddedFont>
    <p:embeddedFont>
      <p:font typeface="Arimo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mic Sans MS" panose="030F0702030302020204" pitchFamily="66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IzA5QOV/5x5qru5HU2iuRv8m3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27" y="7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ce1a1612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0ce1a1612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ce1a1612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0ce1a1612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ce1a1612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0ce1a1612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ce5afbe0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0ce5afbe0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ce1a1612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0ce1a1612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ce1a1612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0ce1a1612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c278c5ce4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0c278c5ce4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c278c5ce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0c278c5ce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ce1a1612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0ce1a1612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ce5afbe0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10ce5afbe0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ce5afbe0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10ce5afbe0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ce1a1612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0ce1a1612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ce1a1612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10ce1a1612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ce5afbe0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10ce5afbe0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ce5afbe0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10ce5afbe0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ce1a1612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0ce1a1612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ce1a1612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0ce1a1612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c278c5ce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0c278c5ce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ce1a1612e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0ce1a1612e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ce1a1612e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10ce1a1612e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278c5ce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0c278c5ce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ce1a1612e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10ce1a1612e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ce1a1612e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0ce1a1612e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ce1a1612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10ce1a1612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c278c5ce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0c278c5ce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ce1a1612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0ce1a1612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ce1a1612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0ce1a1612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.baidu.com/broad/introduction?fbclid=IwAR3aVDK0rGVCtmZOE1faFmFocjztpdREJ-MEKe11OyeUBLLTyiJ8y0auWF4" TargetMode="External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.gcis.nat.gov.tw/od/datacategory;jsessionid=6E5F69093C87E2D1693CCAD7BBFC9E9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9144000" y="0"/>
            <a:ext cx="9134588" cy="102870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15930766" y="8465501"/>
            <a:ext cx="1318714" cy="784255"/>
            <a:chOff x="13094" y="13136"/>
            <a:chExt cx="1758286" cy="1045672"/>
          </a:xfrm>
        </p:grpSpPr>
        <p:sp>
          <p:nvSpPr>
            <p:cNvPr id="86" name="Google Shape;86;p1"/>
            <p:cNvSpPr/>
            <p:nvPr/>
          </p:nvSpPr>
          <p:spPr>
            <a:xfrm>
              <a:off x="13094" y="13136"/>
              <a:ext cx="1758286" cy="1045672"/>
            </a:xfrm>
            <a:custGeom>
              <a:avLst/>
              <a:gdLst/>
              <a:ahLst/>
              <a:cxnLst/>
              <a:rect l="l" t="t" r="r" b="b"/>
              <a:pathLst>
                <a:path w="852699" h="506284" extrusionOk="0">
                  <a:moveTo>
                    <a:pt x="252730" y="0"/>
                  </a:moveTo>
                  <a:lnTo>
                    <a:pt x="599969" y="0"/>
                  </a:lnTo>
                  <a:cubicBezTo>
                    <a:pt x="739669" y="0"/>
                    <a:pt x="852699" y="113215"/>
                    <a:pt x="852699" y="253143"/>
                  </a:cubicBezTo>
                  <a:cubicBezTo>
                    <a:pt x="852699" y="393070"/>
                    <a:pt x="739669" y="506285"/>
                    <a:pt x="599969" y="506285"/>
                  </a:cubicBezTo>
                  <a:lnTo>
                    <a:pt x="252730" y="506285"/>
                  </a:lnTo>
                  <a:cubicBezTo>
                    <a:pt x="113030" y="506285"/>
                    <a:pt x="0" y="393070"/>
                    <a:pt x="0" y="253143"/>
                  </a:cubicBezTo>
                  <a:cubicBezTo>
                    <a:pt x="0" y="113215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1411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393198" y="397294"/>
              <a:ext cx="998079" cy="318901"/>
            </a:xfrm>
            <a:custGeom>
              <a:avLst/>
              <a:gdLst/>
              <a:ahLst/>
              <a:cxnLst/>
              <a:rect l="l" t="t" r="r" b="b"/>
              <a:pathLst>
                <a:path w="1359375" h="434340" extrusionOk="0">
                  <a:moveTo>
                    <a:pt x="1341595" y="187960"/>
                  </a:moveTo>
                  <a:lnTo>
                    <a:pt x="1079975" y="11430"/>
                  </a:lnTo>
                  <a:cubicBezTo>
                    <a:pt x="1062195" y="0"/>
                    <a:pt x="1039335" y="3810"/>
                    <a:pt x="1026635" y="21590"/>
                  </a:cubicBezTo>
                  <a:cubicBezTo>
                    <a:pt x="1015205" y="39370"/>
                    <a:pt x="1019015" y="62230"/>
                    <a:pt x="1036795" y="74930"/>
                  </a:cubicBezTo>
                  <a:lnTo>
                    <a:pt x="119554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95545" y="257810"/>
                  </a:lnTo>
                  <a:lnTo>
                    <a:pt x="1036795" y="364490"/>
                  </a:lnTo>
                  <a:cubicBezTo>
                    <a:pt x="1019015" y="375920"/>
                    <a:pt x="1015205" y="400050"/>
                    <a:pt x="1026635" y="417830"/>
                  </a:cubicBezTo>
                  <a:cubicBezTo>
                    <a:pt x="1034255" y="429260"/>
                    <a:pt x="1045685" y="434340"/>
                    <a:pt x="1058385" y="434340"/>
                  </a:cubicBezTo>
                  <a:cubicBezTo>
                    <a:pt x="1066005" y="434340"/>
                    <a:pt x="1073625" y="431800"/>
                    <a:pt x="1079975" y="427990"/>
                  </a:cubicBezTo>
                  <a:lnTo>
                    <a:pt x="1342865" y="251460"/>
                  </a:lnTo>
                  <a:cubicBezTo>
                    <a:pt x="1353025" y="243840"/>
                    <a:pt x="1359375" y="232410"/>
                    <a:pt x="1359375" y="219710"/>
                  </a:cubicBezTo>
                  <a:cubicBezTo>
                    <a:pt x="1359375" y="207010"/>
                    <a:pt x="1353025" y="195580"/>
                    <a:pt x="1341595" y="1879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" name="Google Shape;88;p1"/>
          <p:cNvSpPr txBox="1"/>
          <p:nvPr/>
        </p:nvSpPr>
        <p:spPr>
          <a:xfrm>
            <a:off x="1028700" y="952500"/>
            <a:ext cx="665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2022 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, </a:t>
            </a:r>
            <a:r>
              <a:rPr lang="en-US"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1 , 11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028700" y="4320190"/>
            <a:ext cx="7711200" cy="2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AICUP 高階賽 -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複雜街景之文字定位與辨識</a:t>
            </a:r>
            <a:endParaRPr sz="499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4964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9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0259604" y="1028700"/>
            <a:ext cx="6999696" cy="7001096"/>
          </a:xfrm>
          <a:custGeom>
            <a:avLst/>
            <a:gdLst/>
            <a:ahLst/>
            <a:cxnLst/>
            <a:rect l="l" t="t" r="r" b="b"/>
            <a:pathLst>
              <a:path w="6350000" h="6351270" extrusionOk="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2744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572000" y="7452975"/>
            <a:ext cx="4150267" cy="2532961"/>
          </a:xfrm>
          <a:custGeom>
            <a:avLst/>
            <a:gdLst/>
            <a:ahLst/>
            <a:cxnLst/>
            <a:rect l="l" t="t" r="r" b="b"/>
            <a:pathLst>
              <a:path w="1563189" h="1219235" extrusionOk="0">
                <a:moveTo>
                  <a:pt x="1438729" y="1219235"/>
                </a:moveTo>
                <a:lnTo>
                  <a:pt x="124460" y="1219235"/>
                </a:lnTo>
                <a:cubicBezTo>
                  <a:pt x="55880" y="1219235"/>
                  <a:pt x="0" y="1163355"/>
                  <a:pt x="0" y="109477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38729" y="0"/>
                </a:lnTo>
                <a:cubicBezTo>
                  <a:pt x="1507309" y="0"/>
                  <a:pt x="1563189" y="55880"/>
                  <a:pt x="1563189" y="124460"/>
                </a:cubicBezTo>
                <a:lnTo>
                  <a:pt x="1563189" y="1094775"/>
                </a:lnTo>
                <a:cubicBezTo>
                  <a:pt x="1563189" y="1163355"/>
                  <a:pt x="1507309" y="1219235"/>
                  <a:pt x="1438729" y="121923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4939650" y="7723888"/>
            <a:ext cx="39510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6858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</a:rPr>
              <a:t>組員</a:t>
            </a:r>
            <a:r>
              <a:rPr lang="en-US" sz="2400" dirty="0">
                <a:solidFill>
                  <a:schemeClr val="dk1"/>
                </a:solidFill>
              </a:rPr>
              <a:t> :  </a:t>
            </a:r>
            <a:endParaRPr sz="2400" dirty="0">
              <a:solidFill>
                <a:schemeClr val="dk1"/>
              </a:solidFill>
            </a:endParaRPr>
          </a:p>
          <a:p>
            <a:pPr marL="0" lvl="0" indent="-6858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-6858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110753132  馬行遠110753128  </a:t>
            </a:r>
            <a:r>
              <a:rPr lang="en-US" sz="2400" dirty="0" err="1">
                <a:solidFill>
                  <a:schemeClr val="dk1"/>
                </a:solidFill>
              </a:rPr>
              <a:t>李韋杰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110753124  </a:t>
            </a:r>
            <a:r>
              <a:rPr lang="en-US" sz="2400">
                <a:solidFill>
                  <a:schemeClr val="dk1"/>
                </a:solidFill>
              </a:rPr>
              <a:t>宋浩茹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ce1a1612e_0_30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0ce1a1612e_0_30"/>
          <p:cNvSpPr txBox="1"/>
          <p:nvPr/>
        </p:nvSpPr>
        <p:spPr>
          <a:xfrm>
            <a:off x="2702450" y="2098025"/>
            <a:ext cx="13103700" cy="51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資料擴增的主要是為了增加訓練資料，而產生出接近真實資料的假資料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在ＯＣＲ的常見做法：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灰階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二值化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旋轉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鏡像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產生以原始ｌａｂｅｌ全新的擬真資料集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以外部資料產生的擬真資料</a:t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211" name="Google Shape;211;g10ce1a1612e_0_30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212" name="Google Shape;212;g10ce1a1612e_0_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g10ce1a1612e_0_30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/>
            </a:p>
          </p:txBody>
        </p:sp>
      </p:grpSp>
      <p:sp>
        <p:nvSpPr>
          <p:cNvPr id="214" name="Google Shape;214;g10ce1a1612e_0_30"/>
          <p:cNvSpPr txBox="1"/>
          <p:nvPr/>
        </p:nvSpPr>
        <p:spPr>
          <a:xfrm>
            <a:off x="2613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資料擴增</a:t>
            </a:r>
            <a:endParaRPr sz="4800">
              <a:solidFill>
                <a:srgbClr val="14110F"/>
              </a:solidFill>
            </a:endParaRPr>
          </a:p>
        </p:txBody>
      </p:sp>
      <p:pic>
        <p:nvPicPr>
          <p:cNvPr id="215" name="Google Shape;215;g10ce1a1612e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0" y="6771400"/>
            <a:ext cx="3530575" cy="28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0ce1a1612e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9137" y="6900900"/>
            <a:ext cx="4030035" cy="23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0ce1a1612e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5625" y="7271825"/>
            <a:ext cx="8964975" cy="21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ce1a1612e_0_42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0ce1a1612e_0_42"/>
          <p:cNvSpPr txBox="1"/>
          <p:nvPr/>
        </p:nvSpPr>
        <p:spPr>
          <a:xfrm>
            <a:off x="2613650" y="2320500"/>
            <a:ext cx="149373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</a:rPr>
              <a:t>灰階、二質化</a:t>
            </a:r>
            <a:endParaRPr sz="2800" b="1">
              <a:solidFill>
                <a:srgbClr val="000000"/>
              </a:solidFill>
            </a:endParaRPr>
          </a:p>
        </p:txBody>
      </p:sp>
      <p:sp>
        <p:nvSpPr>
          <p:cNvPr id="224" name="Google Shape;224;g10ce1a1612e_0_42"/>
          <p:cNvSpPr txBox="1"/>
          <p:nvPr/>
        </p:nvSpPr>
        <p:spPr>
          <a:xfrm>
            <a:off x="2613650" y="3592751"/>
            <a:ext cx="14937300" cy="6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1.優點是可以平衡明暗區域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2.減少顏色的干擾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3.減少噪點與不必要的資訊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4.threshold的大小需要特別調整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5.缺點是會影響遮蔽物的判斷能力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25" name="Google Shape;225;g10ce1a1612e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5884" y="2320497"/>
            <a:ext cx="4287700" cy="32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0ce1a1612e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5886" y="5620086"/>
            <a:ext cx="4287700" cy="329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0ce1a1612e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3583" y="2320496"/>
            <a:ext cx="4287653" cy="329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0ce1a1612e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63584" y="5620084"/>
            <a:ext cx="4287653" cy="329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g10ce1a1612e_0_42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230" name="Google Shape;230;g10ce1a1612e_0_4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g10ce1a1612e_0_42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 sz="3599">
                <a:solidFill>
                  <a:srgbClr val="FFFFFF"/>
                </a:solidFill>
              </a:endParaRPr>
            </a:p>
          </p:txBody>
        </p:sp>
      </p:grpSp>
      <p:sp>
        <p:nvSpPr>
          <p:cNvPr id="232" name="Google Shape;232;g10ce1a1612e_0_42"/>
          <p:cNvSpPr txBox="1"/>
          <p:nvPr/>
        </p:nvSpPr>
        <p:spPr>
          <a:xfrm>
            <a:off x="2613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資料擴增</a:t>
            </a:r>
            <a:endParaRPr sz="4800">
              <a:solidFill>
                <a:srgbClr val="14110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ce1a1612e_0_57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0ce1a1612e_0_57"/>
          <p:cNvSpPr txBox="1"/>
          <p:nvPr/>
        </p:nvSpPr>
        <p:spPr>
          <a:xfrm>
            <a:off x="2613650" y="2323325"/>
            <a:ext cx="136212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</a:rPr>
              <a:t>產生擬真資料</a:t>
            </a:r>
            <a:endParaRPr sz="2800" b="1">
              <a:solidFill>
                <a:srgbClr val="000000"/>
              </a:solidFill>
            </a:endParaRPr>
          </a:p>
        </p:txBody>
      </p:sp>
      <p:sp>
        <p:nvSpPr>
          <p:cNvPr id="239" name="Google Shape;239;g10ce1a1612e_0_57"/>
          <p:cNvSpPr txBox="1"/>
          <p:nvPr/>
        </p:nvSpPr>
        <p:spPr>
          <a:xfrm>
            <a:off x="2613650" y="3624668"/>
            <a:ext cx="13621200" cy="6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1.需要包含真實資料的瑕疵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2.文本要使用相關領域或原始資料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3.遮蔽、抖動、噪點隨機產生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4.複雜背景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5.特殊字體(書寫體、書法體)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6.字體位移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40" name="Google Shape;240;g10ce1a1612e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751" y="3376798"/>
            <a:ext cx="1461789" cy="513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0ce1a1612e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9294" y="3760284"/>
            <a:ext cx="1286624" cy="437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0ce1a1612e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6136" y="7111594"/>
            <a:ext cx="3228029" cy="115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0ce1a1612e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3790" y="3376798"/>
            <a:ext cx="3712715" cy="115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0ce1a1612e_0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3875" y="8640159"/>
            <a:ext cx="9058000" cy="80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0ce1a1612e_0_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3943" y="5028836"/>
            <a:ext cx="3832415" cy="137910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0ce1a1612e_0_57"/>
          <p:cNvSpPr txBox="1"/>
          <p:nvPr/>
        </p:nvSpPr>
        <p:spPr>
          <a:xfrm>
            <a:off x="2613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資料擴增</a:t>
            </a:r>
            <a:endParaRPr sz="4800">
              <a:solidFill>
                <a:srgbClr val="14110F"/>
              </a:solidFill>
            </a:endParaRPr>
          </a:p>
        </p:txBody>
      </p:sp>
      <p:grpSp>
        <p:nvGrpSpPr>
          <p:cNvPr id="247" name="Google Shape;247;g10ce1a1612e_0_57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248" name="Google Shape;248;g10ce1a1612e_0_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g10ce1a1612e_0_57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 sz="3599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ce5afbe08_2_0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0ce5afbe08_2_0"/>
          <p:cNvSpPr txBox="1"/>
          <p:nvPr/>
        </p:nvSpPr>
        <p:spPr>
          <a:xfrm>
            <a:off x="2613650" y="2323325"/>
            <a:ext cx="136212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222226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Text Image Augmentation 工具</a:t>
            </a:r>
            <a:endParaRPr sz="2800" b="1"/>
          </a:p>
        </p:txBody>
      </p:sp>
      <p:sp>
        <p:nvSpPr>
          <p:cNvPr id="256" name="Google Shape;256;g10ce5afbe08_2_0"/>
          <p:cNvSpPr txBox="1"/>
          <p:nvPr/>
        </p:nvSpPr>
        <p:spPr>
          <a:xfrm>
            <a:off x="2426950" y="3103743"/>
            <a:ext cx="13621200" cy="6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95959"/>
                </a:solidFill>
              </a:rPr>
              <a:t>1.	</a:t>
            </a: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</a:t>
            </a:r>
            <a:r>
              <a:rPr lang="en-US" sz="2500">
                <a:solidFill>
                  <a:schemeClr val="dk1"/>
                </a:solidFill>
              </a:rPr>
              <a:t>上 </a:t>
            </a: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zcswdt </a:t>
            </a:r>
            <a:r>
              <a:rPr lang="en-US" sz="2500">
                <a:solidFill>
                  <a:schemeClr val="dk1"/>
                </a:solidFill>
              </a:rPr>
              <a:t>開發的 </a:t>
            </a: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Color_OCR_image_generator </a:t>
            </a:r>
            <a:r>
              <a:rPr lang="en-US" sz="2500">
                <a:solidFill>
                  <a:schemeClr val="dk1"/>
                </a:solidFill>
              </a:rPr>
              <a:t>專案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2.	運用字典檔文本產生直式與橫式的中英文字串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3.	可依任務選擇背景與字型檔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4.	自定義 的噪點、晃動和位移</a:t>
            </a:r>
            <a:endParaRPr sz="3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5.	顏色的選 用則是依照 </a:t>
            </a: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iiit5 </a:t>
            </a:r>
            <a:r>
              <a:rPr lang="en-US" sz="2500">
                <a:solidFill>
                  <a:schemeClr val="dk1"/>
                </a:solidFill>
              </a:rPr>
              <a:t>資料集訓練出來的模型來決定字的顏色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57" name="Google Shape;257;g10ce5afbe08_2_0"/>
          <p:cNvSpPr txBox="1"/>
          <p:nvPr/>
        </p:nvSpPr>
        <p:spPr>
          <a:xfrm>
            <a:off x="2613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資料擴增</a:t>
            </a:r>
            <a:endParaRPr sz="4800">
              <a:solidFill>
                <a:srgbClr val="14110F"/>
              </a:solidFill>
            </a:endParaRPr>
          </a:p>
        </p:txBody>
      </p:sp>
      <p:grpSp>
        <p:nvGrpSpPr>
          <p:cNvPr id="258" name="Google Shape;258;g10ce5afbe08_2_0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259" name="Google Shape;259;g10ce5afbe08_2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g10ce5afbe08_2_0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 sz="3599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ce1a1612e_0_79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0ce1a1612e_0_79"/>
          <p:cNvSpPr txBox="1"/>
          <p:nvPr/>
        </p:nvSpPr>
        <p:spPr>
          <a:xfrm>
            <a:off x="2613650" y="2283900"/>
            <a:ext cx="153498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資料擴增文本產生-google maps景點資訊</a:t>
            </a:r>
            <a:endParaRPr sz="2800" b="1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7" name="Google Shape;267;g10ce1a1612e_0_79"/>
          <p:cNvSpPr txBox="1"/>
          <p:nvPr/>
        </p:nvSpPr>
        <p:spPr>
          <a:xfrm>
            <a:off x="2613650" y="3287286"/>
            <a:ext cx="15349800" cy="6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運用google maps的place api取得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"若水國際", "中央大學", "台中車站", '高雄車站'四個地點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"所有車站與地點方圓10km內的"材料行", "餐廳","咖啡廳", "寵物店", '飲料店', "維修廠", "電器行", "小吃店", "早餐店", "學校", "企業"各抓出100家並儲存所有商家名。</a:t>
            </a: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268" name="Google Shape;268;g10ce1a1612e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650" y="7324370"/>
            <a:ext cx="4598648" cy="161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0ce1a1612e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3252" y="7524365"/>
            <a:ext cx="8682522" cy="121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g10ce1a1612e_0_79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271" name="Google Shape;271;g10ce1a1612e_0_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g10ce1a1612e_0_79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 sz="3599">
                <a:solidFill>
                  <a:srgbClr val="FFFFFF"/>
                </a:solidFill>
              </a:endParaRPr>
            </a:p>
          </p:txBody>
        </p:sp>
      </p:grpSp>
      <p:sp>
        <p:nvSpPr>
          <p:cNvPr id="273" name="Google Shape;273;g10ce1a1612e_0_79"/>
          <p:cNvSpPr txBox="1"/>
          <p:nvPr/>
        </p:nvSpPr>
        <p:spPr>
          <a:xfrm>
            <a:off x="2613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資料擴增</a:t>
            </a:r>
            <a:endParaRPr sz="4800">
              <a:solidFill>
                <a:srgbClr val="14110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ce1a1612e_0_99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0ce1a1612e_0_99"/>
          <p:cNvSpPr txBox="1"/>
          <p:nvPr/>
        </p:nvSpPr>
        <p:spPr>
          <a:xfrm>
            <a:off x="2613650" y="2250700"/>
            <a:ext cx="16273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00"/>
                </a:solidFill>
              </a:rPr>
              <a:t>資料擴增文本產生-行政院開放資料</a:t>
            </a:r>
            <a:endParaRPr sz="2800" b="1">
              <a:solidFill>
                <a:srgbClr val="000000"/>
              </a:solidFill>
            </a:endParaRPr>
          </a:p>
        </p:txBody>
      </p:sp>
      <p:sp>
        <p:nvSpPr>
          <p:cNvPr id="280" name="Google Shape;280;g10ce1a1612e_0_99"/>
          <p:cNvSpPr txBox="1"/>
          <p:nvPr/>
        </p:nvSpPr>
        <p:spPr>
          <a:xfrm>
            <a:off x="2613650" y="3381100"/>
            <a:ext cx="12529800" cy="49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這資料中有所有跟政府註冊的公司名稱共150萬筆但裡面有些問題需要處理: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1.裡面有許多同名分公司 - 資本額前50萬大企業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2.大量的有限公司與有限股份公司會過於偏頗 - 去掉這些字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3.含有大量生僻字 - 取前5000常用字，去掉生僻字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81" name="Google Shape;281;g10ce1a1612e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204" y="6320254"/>
            <a:ext cx="2932686" cy="101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0ce1a1612e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1791" y="5426363"/>
            <a:ext cx="785618" cy="431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0ce1a1612e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5754" y="3093097"/>
            <a:ext cx="671991" cy="664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0ce1a1612e_0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1120" y="8092993"/>
            <a:ext cx="4420784" cy="101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0ce1a1612e_0_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70848" y="5433084"/>
            <a:ext cx="671991" cy="4296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g10ce1a1612e_0_99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287" name="Google Shape;287;g10ce1a1612e_0_9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g10ce1a1612e_0_99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 sz="3599">
                <a:solidFill>
                  <a:srgbClr val="FFFFFF"/>
                </a:solidFill>
              </a:endParaRPr>
            </a:p>
          </p:txBody>
        </p:sp>
      </p:grpSp>
      <p:sp>
        <p:nvSpPr>
          <p:cNvPr id="289" name="Google Shape;289;g10ce1a1612e_0_99"/>
          <p:cNvSpPr txBox="1"/>
          <p:nvPr/>
        </p:nvSpPr>
        <p:spPr>
          <a:xfrm>
            <a:off x="2613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資料擴增</a:t>
            </a:r>
            <a:endParaRPr sz="4800">
              <a:solidFill>
                <a:srgbClr val="14110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c278c5ce4_2_3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0c278c5ce4_2_3"/>
          <p:cNvSpPr txBox="1"/>
          <p:nvPr/>
        </p:nvSpPr>
        <p:spPr>
          <a:xfrm>
            <a:off x="2613650" y="1935400"/>
            <a:ext cx="162735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LSVT 簡體中文街景資料集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43045"/>
              <a:buFont typeface="Arial"/>
              <a:buNone/>
            </a:pPr>
            <a:r>
              <a:rPr lang="en-US" sz="2555" u="sng">
                <a:solidFill>
                  <a:schemeClr val="hlink"/>
                </a:solidFill>
                <a:highlight>
                  <a:srgbClr val="E4E6EB"/>
                </a:highlight>
                <a:hlinkClick r:id="rId3"/>
              </a:rPr>
              <a:t>https://ai.baidu.com/broad/introduction</a:t>
            </a:r>
            <a:endParaRPr sz="4205" b="1">
              <a:solidFill>
                <a:schemeClr val="dk1"/>
              </a:solidFill>
            </a:endParaRPr>
          </a:p>
        </p:txBody>
      </p:sp>
      <p:sp>
        <p:nvSpPr>
          <p:cNvPr id="296" name="Google Shape;296;g10c278c5ce4_2_3"/>
          <p:cNvSpPr txBox="1"/>
          <p:nvPr/>
        </p:nvSpPr>
        <p:spPr>
          <a:xfrm>
            <a:off x="2613650" y="3381100"/>
            <a:ext cx="12529800" cy="49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297" name="Google Shape;297;g10c278c5ce4_2_3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298" name="Google Shape;298;g10c278c5ce4_2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g10c278c5ce4_2_3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 sz="3599">
                <a:solidFill>
                  <a:srgbClr val="FFFFFF"/>
                </a:solidFill>
              </a:endParaRPr>
            </a:p>
          </p:txBody>
        </p:sp>
      </p:grpSp>
      <p:sp>
        <p:nvSpPr>
          <p:cNvPr id="300" name="Google Shape;300;g10c278c5ce4_2_3"/>
          <p:cNvSpPr txBox="1"/>
          <p:nvPr/>
        </p:nvSpPr>
        <p:spPr>
          <a:xfrm>
            <a:off x="2613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資料擴增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01" name="Google Shape;301;g10c278c5ce4_2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0100" y="3047197"/>
            <a:ext cx="3941026" cy="56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0c278c5ce4_2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1879" y="3808325"/>
            <a:ext cx="7727926" cy="50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0c278c5ce4_2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725" y="3429002"/>
            <a:ext cx="4330274" cy="51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c278c5ce4_0_9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10c278c5ce4_0_98"/>
          <p:cNvSpPr/>
          <p:nvPr/>
        </p:nvSpPr>
        <p:spPr>
          <a:xfrm>
            <a:off x="3826904" y="3968300"/>
            <a:ext cx="10634188" cy="2350383"/>
          </a:xfrm>
          <a:custGeom>
            <a:avLst/>
            <a:gdLst/>
            <a:ahLst/>
            <a:cxnLst/>
            <a:rect l="l" t="t" r="r" b="b"/>
            <a:pathLst>
              <a:path w="3598710" h="795392" extrusionOk="0">
                <a:moveTo>
                  <a:pt x="3474250" y="795392"/>
                </a:moveTo>
                <a:lnTo>
                  <a:pt x="124460" y="795392"/>
                </a:lnTo>
                <a:cubicBezTo>
                  <a:pt x="55880" y="795392"/>
                  <a:pt x="0" y="739512"/>
                  <a:pt x="0" y="67093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474250" y="0"/>
                </a:lnTo>
                <a:cubicBezTo>
                  <a:pt x="3542829" y="0"/>
                  <a:pt x="3598710" y="55880"/>
                  <a:pt x="3598710" y="124460"/>
                </a:cubicBezTo>
                <a:lnTo>
                  <a:pt x="3598710" y="670932"/>
                </a:lnTo>
                <a:cubicBezTo>
                  <a:pt x="3598710" y="739512"/>
                  <a:pt x="3542829" y="795392"/>
                  <a:pt x="3474250" y="7953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10c278c5ce4_0_98"/>
          <p:cNvSpPr txBox="1"/>
          <p:nvPr/>
        </p:nvSpPr>
        <p:spPr>
          <a:xfrm>
            <a:off x="7277229" y="7589552"/>
            <a:ext cx="93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g10c278c5ce4_0_98"/>
          <p:cNvGrpSpPr/>
          <p:nvPr/>
        </p:nvGrpSpPr>
        <p:grpSpPr>
          <a:xfrm>
            <a:off x="5729300" y="4670066"/>
            <a:ext cx="946845" cy="946845"/>
            <a:chOff x="0" y="0"/>
            <a:chExt cx="1262459" cy="1262459"/>
          </a:xfrm>
        </p:grpSpPr>
        <p:pic>
          <p:nvPicPr>
            <p:cNvPr id="312" name="Google Shape;312;g10c278c5ce4_0_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g10c278c5ce4_0_98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/>
            </a:p>
          </p:txBody>
        </p:sp>
      </p:grpSp>
      <p:sp>
        <p:nvSpPr>
          <p:cNvPr id="314" name="Google Shape;314;g10c278c5ce4_0_98"/>
          <p:cNvSpPr txBox="1"/>
          <p:nvPr/>
        </p:nvSpPr>
        <p:spPr>
          <a:xfrm>
            <a:off x="7648346" y="4774050"/>
            <a:ext cx="479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4110F"/>
                </a:solidFill>
              </a:rPr>
              <a:t>模型選擇與訓練</a:t>
            </a:r>
            <a:endParaRPr sz="4800">
              <a:solidFill>
                <a:srgbClr val="14110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ce1a1612e_0_150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10ce1a1612e_0_150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文字偵測 Differential Binarization</a:t>
            </a:r>
            <a:endParaRPr sz="4800">
              <a:solidFill>
                <a:srgbClr val="14110F"/>
              </a:solidFill>
            </a:endParaRPr>
          </a:p>
        </p:txBody>
      </p:sp>
      <p:pic>
        <p:nvPicPr>
          <p:cNvPr id="321" name="Google Shape;321;g10ce1a1612e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200" y="2675225"/>
            <a:ext cx="15651700" cy="606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g10ce1a1612e_0_150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323" name="Google Shape;323;g10ce1a1612e_0_1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g10ce1a1612e_0_150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 sz="3599">
                <a:solidFill>
                  <a:srgbClr val="FFFFFF"/>
                </a:solidFill>
              </a:endParaRPr>
            </a:p>
          </p:txBody>
        </p:sp>
      </p:grpSp>
      <p:sp>
        <p:nvSpPr>
          <p:cNvPr id="325" name="Google Shape;325;g10ce1a1612e_0_150"/>
          <p:cNvSpPr txBox="1"/>
          <p:nvPr/>
        </p:nvSpPr>
        <p:spPr>
          <a:xfrm flipH="1">
            <a:off x="1779600" y="9811675"/>
            <a:ext cx="147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https://arxiv.org/pdf/1911.08947.pdf?fbclid=IwAR2_59IeCv77MKHcNESJ7yHWXdukIuJIjfU5n1PxsjxCfcV_MPojv8EWizk</a:t>
            </a:r>
            <a:endParaRPr sz="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ce5afbe08_2_16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0ce5afbe08_2_16"/>
          <p:cNvSpPr txBox="1"/>
          <p:nvPr/>
        </p:nvSpPr>
        <p:spPr>
          <a:xfrm>
            <a:off x="2519284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文字偵測 Differential Binarization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332" name="Google Shape;332;g10ce5afbe08_2_16"/>
          <p:cNvSpPr txBox="1"/>
          <p:nvPr/>
        </p:nvSpPr>
        <p:spPr>
          <a:xfrm>
            <a:off x="2519275" y="1960150"/>
            <a:ext cx="112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各個模型在ICDAR 2015 datasets的表現</a:t>
            </a:r>
            <a:endParaRPr sz="2800"/>
          </a:p>
        </p:txBody>
      </p:sp>
      <p:sp>
        <p:nvSpPr>
          <p:cNvPr id="333" name="Google Shape;333;g10ce5afbe08_2_16"/>
          <p:cNvSpPr txBox="1"/>
          <p:nvPr/>
        </p:nvSpPr>
        <p:spPr>
          <a:xfrm flipH="1">
            <a:off x="1779600" y="9811675"/>
            <a:ext cx="147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https://arxiv.org/pdf/1911.08947.pdf?fbclid=IwAR2_59IeCv77MKHcNESJ7yHWXdukIuJIjfU5n1PxsjxCfcV_MPojv8EWizk</a:t>
            </a:r>
            <a:endParaRPr sz="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10ce5afbe08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75" y="2504950"/>
            <a:ext cx="7689550" cy="708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g10ce5afbe08_2_16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336" name="Google Shape;336;g10ce5afbe08_2_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g10ce5afbe08_2_16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 sz="3599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2107132" y="1127125"/>
            <a:ext cx="14073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</a:rPr>
              <a:t>目錄</a:t>
            </a:r>
            <a:endParaRPr b="1"/>
          </a:p>
        </p:txBody>
      </p:sp>
      <p:sp>
        <p:nvSpPr>
          <p:cNvPr id="99" name="Google Shape;99;p2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1411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465198" y="4256685"/>
            <a:ext cx="3951544" cy="3082071"/>
          </a:xfrm>
          <a:custGeom>
            <a:avLst/>
            <a:gdLst/>
            <a:ahLst/>
            <a:cxnLst/>
            <a:rect l="l" t="t" r="r" b="b"/>
            <a:pathLst>
              <a:path w="1563189" h="1219235" extrusionOk="0">
                <a:moveTo>
                  <a:pt x="1438729" y="1219235"/>
                </a:moveTo>
                <a:lnTo>
                  <a:pt x="124460" y="1219235"/>
                </a:lnTo>
                <a:cubicBezTo>
                  <a:pt x="55880" y="1219235"/>
                  <a:pt x="0" y="1163355"/>
                  <a:pt x="0" y="109477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38729" y="0"/>
                </a:lnTo>
                <a:cubicBezTo>
                  <a:pt x="1507309" y="0"/>
                  <a:pt x="1563189" y="55880"/>
                  <a:pt x="1563189" y="124460"/>
                </a:cubicBezTo>
                <a:lnTo>
                  <a:pt x="1563189" y="1094775"/>
                </a:lnTo>
                <a:cubicBezTo>
                  <a:pt x="1563189" y="1163355"/>
                  <a:pt x="1507309" y="1219235"/>
                  <a:pt x="1438729" y="121923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813892" y="6521149"/>
            <a:ext cx="316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14110F"/>
                </a:solidFill>
              </a:rPr>
              <a:t>AICUP比賽內容</a:t>
            </a:r>
            <a:endParaRPr b="1"/>
          </a:p>
        </p:txBody>
      </p:sp>
      <p:sp>
        <p:nvSpPr>
          <p:cNvPr id="102" name="Google Shape;102;p2"/>
          <p:cNvSpPr txBox="1"/>
          <p:nvPr/>
        </p:nvSpPr>
        <p:spPr>
          <a:xfrm>
            <a:off x="813892" y="4435377"/>
            <a:ext cx="2823977" cy="7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8" b="0" i="0" u="none" strike="noStrike" cap="none">
                <a:solidFill>
                  <a:srgbClr val="14110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4965441" y="4256685"/>
            <a:ext cx="3951544" cy="3082071"/>
          </a:xfrm>
          <a:custGeom>
            <a:avLst/>
            <a:gdLst/>
            <a:ahLst/>
            <a:cxnLst/>
            <a:rect l="l" t="t" r="r" b="b"/>
            <a:pathLst>
              <a:path w="1563189" h="1219235" extrusionOk="0">
                <a:moveTo>
                  <a:pt x="1438729" y="1219235"/>
                </a:moveTo>
                <a:lnTo>
                  <a:pt x="124460" y="1219235"/>
                </a:lnTo>
                <a:cubicBezTo>
                  <a:pt x="55880" y="1219235"/>
                  <a:pt x="0" y="1163355"/>
                  <a:pt x="0" y="109477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38729" y="0"/>
                </a:lnTo>
                <a:cubicBezTo>
                  <a:pt x="1507309" y="0"/>
                  <a:pt x="1563189" y="55880"/>
                  <a:pt x="1563189" y="124460"/>
                </a:cubicBezTo>
                <a:lnTo>
                  <a:pt x="1563189" y="1094775"/>
                </a:lnTo>
                <a:cubicBezTo>
                  <a:pt x="1563189" y="1163355"/>
                  <a:pt x="1507309" y="1219235"/>
                  <a:pt x="1438729" y="121923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5124124" y="6521150"/>
            <a:ext cx="3878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799" b="1">
                <a:solidFill>
                  <a:srgbClr val="14110F"/>
                </a:solidFill>
              </a:rPr>
              <a:t>資料前處理與擴增</a:t>
            </a:r>
            <a:endParaRPr b="1"/>
          </a:p>
        </p:txBody>
      </p:sp>
      <p:sp>
        <p:nvSpPr>
          <p:cNvPr id="105" name="Google Shape;105;p2"/>
          <p:cNvSpPr txBox="1"/>
          <p:nvPr/>
        </p:nvSpPr>
        <p:spPr>
          <a:xfrm>
            <a:off x="5314135" y="4435377"/>
            <a:ext cx="2823977" cy="7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8" b="0" i="0" u="none" strike="noStrike" cap="none">
                <a:solidFill>
                  <a:srgbClr val="14110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9465685" y="4256685"/>
            <a:ext cx="3951544" cy="3082071"/>
          </a:xfrm>
          <a:custGeom>
            <a:avLst/>
            <a:gdLst/>
            <a:ahLst/>
            <a:cxnLst/>
            <a:rect l="l" t="t" r="r" b="b"/>
            <a:pathLst>
              <a:path w="1563189" h="1219235" extrusionOk="0">
                <a:moveTo>
                  <a:pt x="1438729" y="1219235"/>
                </a:moveTo>
                <a:lnTo>
                  <a:pt x="124460" y="1219235"/>
                </a:lnTo>
                <a:cubicBezTo>
                  <a:pt x="55880" y="1219235"/>
                  <a:pt x="0" y="1163355"/>
                  <a:pt x="0" y="109477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38729" y="0"/>
                </a:lnTo>
                <a:cubicBezTo>
                  <a:pt x="1507309" y="0"/>
                  <a:pt x="1563189" y="55880"/>
                  <a:pt x="1563189" y="124460"/>
                </a:cubicBezTo>
                <a:lnTo>
                  <a:pt x="1563189" y="1094775"/>
                </a:lnTo>
                <a:cubicBezTo>
                  <a:pt x="1563189" y="1163355"/>
                  <a:pt x="1507309" y="1219235"/>
                  <a:pt x="1438729" y="121923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9814378" y="6521149"/>
            <a:ext cx="3445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>
                <a:solidFill>
                  <a:srgbClr val="14110F"/>
                </a:solidFill>
              </a:rPr>
              <a:t>模型選擇與</a:t>
            </a:r>
            <a:r>
              <a:rPr lang="en-US" sz="2799" b="1" i="0" u="none" strike="noStrike" cap="none">
                <a:solidFill>
                  <a:srgbClr val="14110F"/>
                </a:solidFill>
              </a:rPr>
              <a:t>訓練</a:t>
            </a:r>
            <a:endParaRPr b="1"/>
          </a:p>
        </p:txBody>
      </p:sp>
      <p:sp>
        <p:nvSpPr>
          <p:cNvPr id="108" name="Google Shape;108;p2"/>
          <p:cNvSpPr txBox="1"/>
          <p:nvPr/>
        </p:nvSpPr>
        <p:spPr>
          <a:xfrm>
            <a:off x="9814378" y="4435377"/>
            <a:ext cx="2823977" cy="7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8" b="0" i="0" u="none" strike="noStrike" cap="none">
                <a:solidFill>
                  <a:srgbClr val="14110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13880670" y="4256685"/>
            <a:ext cx="3951544" cy="3082071"/>
          </a:xfrm>
          <a:custGeom>
            <a:avLst/>
            <a:gdLst/>
            <a:ahLst/>
            <a:cxnLst/>
            <a:rect l="l" t="t" r="r" b="b"/>
            <a:pathLst>
              <a:path w="1563189" h="1219235" extrusionOk="0">
                <a:moveTo>
                  <a:pt x="1438729" y="1219235"/>
                </a:moveTo>
                <a:lnTo>
                  <a:pt x="124460" y="1219235"/>
                </a:lnTo>
                <a:cubicBezTo>
                  <a:pt x="55880" y="1219235"/>
                  <a:pt x="0" y="1163355"/>
                  <a:pt x="0" y="109477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438729" y="0"/>
                </a:lnTo>
                <a:cubicBezTo>
                  <a:pt x="1507309" y="0"/>
                  <a:pt x="1563189" y="55880"/>
                  <a:pt x="1563189" y="124460"/>
                </a:cubicBezTo>
                <a:lnTo>
                  <a:pt x="1563189" y="1094775"/>
                </a:lnTo>
                <a:cubicBezTo>
                  <a:pt x="1563189" y="1163355"/>
                  <a:pt x="1507309" y="1219235"/>
                  <a:pt x="1438729" y="1219235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14229363" y="6521149"/>
            <a:ext cx="316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14110F"/>
                </a:solidFill>
              </a:rPr>
              <a:t>結果與討論</a:t>
            </a:r>
            <a:endParaRPr b="1"/>
          </a:p>
        </p:txBody>
      </p:sp>
      <p:sp>
        <p:nvSpPr>
          <p:cNvPr id="111" name="Google Shape;111;p2"/>
          <p:cNvSpPr txBox="1"/>
          <p:nvPr/>
        </p:nvSpPr>
        <p:spPr>
          <a:xfrm>
            <a:off x="14229363" y="4435377"/>
            <a:ext cx="2823977" cy="7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8" b="0" i="0" u="none" strike="noStrike" cap="none">
                <a:solidFill>
                  <a:srgbClr val="14110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ce5afbe08_0_25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g10ce5afbe08_0_25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344" name="Google Shape;344;g10ce5afbe08_0_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g10ce5afbe08_0_25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/>
            </a:p>
          </p:txBody>
        </p:sp>
      </p:grpSp>
      <p:sp>
        <p:nvSpPr>
          <p:cNvPr id="346" name="Google Shape;346;g10ce5afbe08_0_25"/>
          <p:cNvSpPr txBox="1"/>
          <p:nvPr/>
        </p:nvSpPr>
        <p:spPr>
          <a:xfrm>
            <a:off x="2519284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文字偵測 Differential Binarization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347" name="Google Shape;347;g10ce5afbe08_0_25"/>
          <p:cNvSpPr txBox="1"/>
          <p:nvPr/>
        </p:nvSpPr>
        <p:spPr>
          <a:xfrm>
            <a:off x="2519275" y="1960150"/>
            <a:ext cx="112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模型參數</a:t>
            </a:r>
            <a:endParaRPr sz="2800"/>
          </a:p>
        </p:txBody>
      </p:sp>
      <p:sp>
        <p:nvSpPr>
          <p:cNvPr id="348" name="Google Shape;348;g10ce5afbe08_0_25"/>
          <p:cNvSpPr txBox="1"/>
          <p:nvPr/>
        </p:nvSpPr>
        <p:spPr>
          <a:xfrm flipH="1">
            <a:off x="1779600" y="9811675"/>
            <a:ext cx="147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https://arxiv.org/pdf/1911.08947.pdf?fbclid=IwAR2_59IeCv77MKHcNESJ7yHWXdukIuJIjfU5n1PxsjxCfcV_MPojv8EWizk</a:t>
            </a:r>
            <a:endParaRPr sz="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g10ce5afbe08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500" y="1960150"/>
            <a:ext cx="9664367" cy="77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e1a1612e_0_139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g10ce1a1612e_0_139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356" name="Google Shape;356;g10ce1a1612e_0_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g10ce1a1612e_0_139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/>
            </a:p>
          </p:txBody>
        </p:sp>
      </p:grpSp>
      <p:sp>
        <p:nvSpPr>
          <p:cNvPr id="358" name="Google Shape;358;g10ce1a1612e_0_139"/>
          <p:cNvSpPr txBox="1"/>
          <p:nvPr/>
        </p:nvSpPr>
        <p:spPr>
          <a:xfrm>
            <a:off x="2613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訓練方式 –文字偵測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359" name="Google Shape;359;g10ce1a1612e_0_139"/>
          <p:cNvSpPr txBox="1"/>
          <p:nvPr/>
        </p:nvSpPr>
        <p:spPr>
          <a:xfrm>
            <a:off x="2613650" y="2537500"/>
            <a:ext cx="10948500" cy="49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資料集: 原始資料 + LSVT 簡體中文街景資料集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模型: resnet18 DB、 resnet34 DB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resnet18_DB 直接用原始資料訓練硬train一波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resnet34_DB 用原始資料+LSVT訓練，最後用原始資料fine tune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60" name="Google Shape;360;g10ce1a1612e_0_139"/>
          <p:cNvSpPr/>
          <p:nvPr/>
        </p:nvSpPr>
        <p:spPr>
          <a:xfrm>
            <a:off x="4283350" y="5515050"/>
            <a:ext cx="1330489" cy="2398234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LSVT</a:t>
            </a:r>
            <a:endParaRPr sz="2200"/>
          </a:p>
        </p:txBody>
      </p:sp>
      <p:sp>
        <p:nvSpPr>
          <p:cNvPr id="361" name="Google Shape;361;g10ce1a1612e_0_139"/>
          <p:cNvSpPr/>
          <p:nvPr/>
        </p:nvSpPr>
        <p:spPr>
          <a:xfrm>
            <a:off x="10188983" y="5515053"/>
            <a:ext cx="1330489" cy="2398234"/>
          </a:xfrm>
          <a:prstGeom prst="flowChartMagneticDisk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原始資料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ce1a1612e_0_160"/>
          <p:cNvSpPr/>
          <p:nvPr/>
        </p:nvSpPr>
        <p:spPr>
          <a:xfrm>
            <a:off x="7125175" y="2321475"/>
            <a:ext cx="9256500" cy="5457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ce1a1612e_0_160"/>
          <p:cNvSpPr/>
          <p:nvPr/>
        </p:nvSpPr>
        <p:spPr>
          <a:xfrm>
            <a:off x="1915800" y="2321475"/>
            <a:ext cx="3598200" cy="5457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10ce1a1612e_0_160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g10ce1a1612e_0_160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370" name="Google Shape;370;g10ce1a1612e_0_1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g10ce1a1612e_0_160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/>
            </a:p>
          </p:txBody>
        </p:sp>
      </p:grpSp>
      <p:sp>
        <p:nvSpPr>
          <p:cNvPr id="372" name="Google Shape;372;g10ce1a1612e_0_160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訓練方式 –文字偵測 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373" name="Google Shape;373;g10ce1a1612e_0_160"/>
          <p:cNvSpPr/>
          <p:nvPr/>
        </p:nvSpPr>
        <p:spPr>
          <a:xfrm>
            <a:off x="3066609" y="2569382"/>
            <a:ext cx="1330489" cy="2398234"/>
          </a:xfrm>
          <a:prstGeom prst="flowChartMagneticDisk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原始資料</a:t>
            </a:r>
            <a:endParaRPr sz="2000"/>
          </a:p>
        </p:txBody>
      </p:sp>
      <p:sp>
        <p:nvSpPr>
          <p:cNvPr id="374" name="Google Shape;374;g10ce1a1612e_0_160"/>
          <p:cNvSpPr/>
          <p:nvPr/>
        </p:nvSpPr>
        <p:spPr>
          <a:xfrm>
            <a:off x="7979000" y="2494100"/>
            <a:ext cx="1330489" cy="2398234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LSVT</a:t>
            </a:r>
            <a:endParaRPr sz="2000"/>
          </a:p>
        </p:txBody>
      </p:sp>
      <p:sp>
        <p:nvSpPr>
          <p:cNvPr id="375" name="Google Shape;375;g10ce1a1612e_0_160"/>
          <p:cNvSpPr/>
          <p:nvPr/>
        </p:nvSpPr>
        <p:spPr>
          <a:xfrm>
            <a:off x="1966150" y="5799980"/>
            <a:ext cx="3531438" cy="1696356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Resnet18_DB</a:t>
            </a:r>
            <a:endParaRPr sz="2000"/>
          </a:p>
        </p:txBody>
      </p:sp>
      <p:sp>
        <p:nvSpPr>
          <p:cNvPr id="376" name="Google Shape;376;g10ce1a1612e_0_160"/>
          <p:cNvSpPr/>
          <p:nvPr/>
        </p:nvSpPr>
        <p:spPr>
          <a:xfrm>
            <a:off x="7336133" y="5799951"/>
            <a:ext cx="3531438" cy="1696356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Resnet34_DB</a:t>
            </a:r>
            <a:endParaRPr sz="2000"/>
          </a:p>
        </p:txBody>
      </p:sp>
      <p:sp>
        <p:nvSpPr>
          <p:cNvPr id="377" name="Google Shape;377;g10ce1a1612e_0_160"/>
          <p:cNvSpPr/>
          <p:nvPr/>
        </p:nvSpPr>
        <p:spPr>
          <a:xfrm>
            <a:off x="9079458" y="2669603"/>
            <a:ext cx="1330489" cy="2398234"/>
          </a:xfrm>
          <a:prstGeom prst="flowChartMagneticDisk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原始資料</a:t>
            </a:r>
            <a:endParaRPr sz="2000"/>
          </a:p>
        </p:txBody>
      </p:sp>
      <p:cxnSp>
        <p:nvCxnSpPr>
          <p:cNvPr id="378" name="Google Shape;378;g10ce1a1612e_0_160"/>
          <p:cNvCxnSpPr>
            <a:stCxn id="373" idx="3"/>
            <a:endCxn id="375" idx="0"/>
          </p:cNvCxnSpPr>
          <p:nvPr/>
        </p:nvCxnSpPr>
        <p:spPr>
          <a:xfrm>
            <a:off x="3731853" y="4967616"/>
            <a:ext cx="0" cy="8325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g10ce1a1612e_0_160"/>
          <p:cNvCxnSpPr>
            <a:endCxn id="376" idx="0"/>
          </p:cNvCxnSpPr>
          <p:nvPr/>
        </p:nvCxnSpPr>
        <p:spPr>
          <a:xfrm>
            <a:off x="9085352" y="4824951"/>
            <a:ext cx="16500" cy="975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g10ce1a1612e_0_160"/>
          <p:cNvSpPr/>
          <p:nvPr/>
        </p:nvSpPr>
        <p:spPr>
          <a:xfrm>
            <a:off x="12689699" y="5732789"/>
            <a:ext cx="3531438" cy="1696356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Resnet34_DB</a:t>
            </a:r>
            <a:endParaRPr sz="2000"/>
          </a:p>
        </p:txBody>
      </p:sp>
      <p:sp>
        <p:nvSpPr>
          <p:cNvPr id="381" name="Google Shape;381;g10ce1a1612e_0_160"/>
          <p:cNvSpPr/>
          <p:nvPr/>
        </p:nvSpPr>
        <p:spPr>
          <a:xfrm>
            <a:off x="13790182" y="2561233"/>
            <a:ext cx="1330489" cy="2398234"/>
          </a:xfrm>
          <a:prstGeom prst="flowChartMagneticDisk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原始資料</a:t>
            </a:r>
            <a:endParaRPr sz="2000"/>
          </a:p>
        </p:txBody>
      </p:sp>
      <p:cxnSp>
        <p:nvCxnSpPr>
          <p:cNvPr id="382" name="Google Shape;382;g10ce1a1612e_0_160"/>
          <p:cNvCxnSpPr>
            <a:stCxn id="381" idx="3"/>
            <a:endCxn id="380" idx="0"/>
          </p:cNvCxnSpPr>
          <p:nvPr/>
        </p:nvCxnSpPr>
        <p:spPr>
          <a:xfrm>
            <a:off x="14455426" y="4959467"/>
            <a:ext cx="0" cy="7734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g10ce1a1612e_0_160"/>
          <p:cNvSpPr/>
          <p:nvPr/>
        </p:nvSpPr>
        <p:spPr>
          <a:xfrm>
            <a:off x="11343307" y="4608606"/>
            <a:ext cx="870600" cy="7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10ce1a1612e_0_160"/>
          <p:cNvSpPr txBox="1"/>
          <p:nvPr/>
        </p:nvSpPr>
        <p:spPr>
          <a:xfrm>
            <a:off x="7618980" y="8210887"/>
            <a:ext cx="310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F1: 0.5355</a:t>
            </a:r>
            <a:endParaRPr sz="2000"/>
          </a:p>
        </p:txBody>
      </p:sp>
      <p:sp>
        <p:nvSpPr>
          <p:cNvPr id="385" name="Google Shape;385;g10ce1a1612e_0_160"/>
          <p:cNvSpPr txBox="1"/>
          <p:nvPr/>
        </p:nvSpPr>
        <p:spPr>
          <a:xfrm>
            <a:off x="12903190" y="8202477"/>
            <a:ext cx="310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F1: 0.7708</a:t>
            </a:r>
            <a:endParaRPr sz="2000"/>
          </a:p>
        </p:txBody>
      </p:sp>
      <p:sp>
        <p:nvSpPr>
          <p:cNvPr id="386" name="Google Shape;386;g10ce1a1612e_0_160"/>
          <p:cNvSpPr txBox="1"/>
          <p:nvPr/>
        </p:nvSpPr>
        <p:spPr>
          <a:xfrm>
            <a:off x="2179592" y="8210887"/>
            <a:ext cx="310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F1: 0.7367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ce5afbe08_0_37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g10ce5afbe08_0_37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393" name="Google Shape;393;g10ce5afbe08_0_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g10ce5afbe08_0_37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/>
            </a:p>
          </p:txBody>
        </p:sp>
      </p:grpSp>
      <p:sp>
        <p:nvSpPr>
          <p:cNvPr id="395" name="Google Shape;395;g10ce5afbe08_0_37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>
                <a:solidFill>
                  <a:srgbClr val="14110F"/>
                </a:solidFill>
              </a:rPr>
              <a:t>文字辨識 CRNN</a:t>
            </a:r>
            <a:endParaRPr sz="4800">
              <a:solidFill>
                <a:srgbClr val="14110F"/>
              </a:solidFill>
            </a:endParaRPr>
          </a:p>
        </p:txBody>
      </p:sp>
      <p:pic>
        <p:nvPicPr>
          <p:cNvPr id="396" name="Google Shape;396;g10ce5afbe08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900" y="1806916"/>
            <a:ext cx="8784200" cy="75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0ce5afbe08_0_37"/>
          <p:cNvSpPr txBox="1"/>
          <p:nvPr/>
        </p:nvSpPr>
        <p:spPr>
          <a:xfrm flipH="1">
            <a:off x="1779600" y="9811675"/>
            <a:ext cx="147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https://arxiv.org/pdf/1911.08947.pdf?fbclid=IwAR2_59IeCv77MKHcNESJ7yHWXdukIuJIjfU5n1PxsjxCfcV_MPojv8EWizk</a:t>
            </a:r>
            <a:endParaRPr sz="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ce5afbe08_0_61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g10ce5afbe08_0_61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404" name="Google Shape;404;g10ce5afbe08_0_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g10ce5afbe08_0_61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/>
            </a:p>
          </p:txBody>
        </p:sp>
      </p:grpSp>
      <p:sp>
        <p:nvSpPr>
          <p:cNvPr id="406" name="Google Shape;406;g10ce5afbe08_0_61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文字辨識 CRNN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407" name="Google Shape;407;g10ce5afbe08_0_61"/>
          <p:cNvSpPr txBox="1"/>
          <p:nvPr/>
        </p:nvSpPr>
        <p:spPr>
          <a:xfrm>
            <a:off x="1849025" y="1945600"/>
            <a:ext cx="112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模型參數</a:t>
            </a:r>
            <a:endParaRPr sz="2800"/>
          </a:p>
        </p:txBody>
      </p:sp>
      <p:pic>
        <p:nvPicPr>
          <p:cNvPr id="408" name="Google Shape;408;g10ce5afbe08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000" y="1803675"/>
            <a:ext cx="10767494" cy="77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0ce5afbe08_0_61"/>
          <p:cNvSpPr txBox="1"/>
          <p:nvPr/>
        </p:nvSpPr>
        <p:spPr>
          <a:xfrm flipH="1">
            <a:off x="1779600" y="9811675"/>
            <a:ext cx="147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https://arxiv.org/pdf/1911.08947.pdf?fbclid=IwAR2_59IeCv77MKHcNESJ7yHWXdukIuJIjfU5n1PxsjxCfcV_MPojv8EWizk</a:t>
            </a:r>
            <a:endParaRPr sz="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ce1a1612e_0_183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g10ce1a1612e_0_183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416" name="Google Shape;416;g10ce1a1612e_0_18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g10ce1a1612e_0_183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/>
            </a:p>
          </p:txBody>
        </p:sp>
      </p:grpSp>
      <p:sp>
        <p:nvSpPr>
          <p:cNvPr id="418" name="Google Shape;418;g10ce1a1612e_0_183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訓練方式 –文字辨識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419" name="Google Shape;419;g10ce1a1612e_0_183"/>
          <p:cNvSpPr txBox="1"/>
          <p:nvPr/>
        </p:nvSpPr>
        <p:spPr>
          <a:xfrm>
            <a:off x="2613650" y="2286125"/>
            <a:ext cx="11424300" cy="6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資料集: 1. 原始資料 2. google地圖店家名稱 3. </a:t>
            </a:r>
            <a:r>
              <a:rPr lang="en-US" sz="25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台灣公司名稱資料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訓練模型 :res34_CRNN、res50_CRNN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res34_CRNN 使用原始資料硬train一波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res50_CRNN 使用2 pretrain 接下來 pretrain 2+3 最後使用 1 fine tune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420" name="Google Shape;420;g10ce1a1612e_0_183"/>
          <p:cNvSpPr/>
          <p:nvPr/>
        </p:nvSpPr>
        <p:spPr>
          <a:xfrm>
            <a:off x="12756744" y="5402779"/>
            <a:ext cx="1281206" cy="2161420"/>
          </a:xfrm>
          <a:prstGeom prst="flowChartMagneticDisk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原始資料</a:t>
            </a:r>
            <a:endParaRPr sz="2000"/>
          </a:p>
        </p:txBody>
      </p:sp>
      <p:sp>
        <p:nvSpPr>
          <p:cNvPr id="421" name="Google Shape;421;g10ce1a1612e_0_183"/>
          <p:cNvSpPr/>
          <p:nvPr/>
        </p:nvSpPr>
        <p:spPr>
          <a:xfrm>
            <a:off x="2613651" y="5402775"/>
            <a:ext cx="1281206" cy="216142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地圖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資料</a:t>
            </a:r>
            <a:endParaRPr sz="2000"/>
          </a:p>
        </p:txBody>
      </p:sp>
      <p:sp>
        <p:nvSpPr>
          <p:cNvPr id="422" name="Google Shape;422;g10ce1a1612e_0_183"/>
          <p:cNvSpPr/>
          <p:nvPr/>
        </p:nvSpPr>
        <p:spPr>
          <a:xfrm>
            <a:off x="7685197" y="5402773"/>
            <a:ext cx="1281206" cy="2161420"/>
          </a:xfrm>
          <a:prstGeom prst="flowChartMagneticDisk">
            <a:avLst/>
          </a:prstGeom>
          <a:solidFill>
            <a:srgbClr val="3C78D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公司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資料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ce1a1612e_0_206"/>
          <p:cNvSpPr/>
          <p:nvPr/>
        </p:nvSpPr>
        <p:spPr>
          <a:xfrm>
            <a:off x="4996980" y="2982263"/>
            <a:ext cx="12230700" cy="5448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0ce1a1612e_0_206"/>
          <p:cNvSpPr/>
          <p:nvPr/>
        </p:nvSpPr>
        <p:spPr>
          <a:xfrm>
            <a:off x="1069825" y="3090663"/>
            <a:ext cx="3598200" cy="5269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10ce1a1612e_0_206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g10ce1a1612e_0_206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431" name="Google Shape;431;g10ce1a1612e_0_20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g10ce1a1612e_0_206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3</a:t>
              </a:r>
              <a:endParaRPr/>
            </a:p>
          </p:txBody>
        </p:sp>
      </p:grpSp>
      <p:sp>
        <p:nvSpPr>
          <p:cNvPr id="433" name="Google Shape;433;g10ce1a1612e_0_206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訓練方式 –文字辨識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434" name="Google Shape;434;g10ce1a1612e_0_206"/>
          <p:cNvSpPr/>
          <p:nvPr/>
        </p:nvSpPr>
        <p:spPr>
          <a:xfrm>
            <a:off x="2228334" y="3575414"/>
            <a:ext cx="1281206" cy="2161420"/>
          </a:xfrm>
          <a:prstGeom prst="flowChartMagneticDisk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原始資料</a:t>
            </a:r>
            <a:endParaRPr sz="2000"/>
          </a:p>
        </p:txBody>
      </p:sp>
      <p:sp>
        <p:nvSpPr>
          <p:cNvPr id="435" name="Google Shape;435;g10ce1a1612e_0_206"/>
          <p:cNvSpPr/>
          <p:nvPr/>
        </p:nvSpPr>
        <p:spPr>
          <a:xfrm>
            <a:off x="1168637" y="6487006"/>
            <a:ext cx="3400650" cy="1528848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Resnet34_CRNN</a:t>
            </a:r>
            <a:endParaRPr sz="2000"/>
          </a:p>
        </p:txBody>
      </p:sp>
      <p:cxnSp>
        <p:nvCxnSpPr>
          <p:cNvPr id="436" name="Google Shape;436;g10ce1a1612e_0_206"/>
          <p:cNvCxnSpPr>
            <a:stCxn id="434" idx="3"/>
            <a:endCxn id="435" idx="0"/>
          </p:cNvCxnSpPr>
          <p:nvPr/>
        </p:nvCxnSpPr>
        <p:spPr>
          <a:xfrm>
            <a:off x="2868937" y="5736834"/>
            <a:ext cx="0" cy="750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7" name="Google Shape;437;g10ce1a1612e_0_206"/>
          <p:cNvSpPr/>
          <p:nvPr/>
        </p:nvSpPr>
        <p:spPr>
          <a:xfrm>
            <a:off x="5122963" y="6460374"/>
            <a:ext cx="3400650" cy="1528848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Resnet50_CRNN</a:t>
            </a:r>
            <a:endParaRPr sz="2000"/>
          </a:p>
        </p:txBody>
      </p:sp>
      <p:sp>
        <p:nvSpPr>
          <p:cNvPr id="438" name="Google Shape;438;g10ce1a1612e_0_206"/>
          <p:cNvSpPr/>
          <p:nvPr/>
        </p:nvSpPr>
        <p:spPr>
          <a:xfrm>
            <a:off x="6182683" y="3601994"/>
            <a:ext cx="1281206" cy="216142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地圖資料</a:t>
            </a:r>
            <a:endParaRPr sz="2000"/>
          </a:p>
        </p:txBody>
      </p:sp>
      <p:cxnSp>
        <p:nvCxnSpPr>
          <p:cNvPr id="439" name="Google Shape;439;g10ce1a1612e_0_206"/>
          <p:cNvCxnSpPr>
            <a:stCxn id="438" idx="3"/>
            <a:endCxn id="437" idx="0"/>
          </p:cNvCxnSpPr>
          <p:nvPr/>
        </p:nvCxnSpPr>
        <p:spPr>
          <a:xfrm>
            <a:off x="6823286" y="5763414"/>
            <a:ext cx="0" cy="6969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g10ce1a1612e_0_206"/>
          <p:cNvSpPr/>
          <p:nvPr/>
        </p:nvSpPr>
        <p:spPr>
          <a:xfrm>
            <a:off x="8461528" y="5447199"/>
            <a:ext cx="838500" cy="69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10ce1a1612e_0_206"/>
          <p:cNvSpPr/>
          <p:nvPr/>
        </p:nvSpPr>
        <p:spPr>
          <a:xfrm>
            <a:off x="12738966" y="5447199"/>
            <a:ext cx="838500" cy="69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0ce1a1612e_0_206"/>
          <p:cNvSpPr/>
          <p:nvPr/>
        </p:nvSpPr>
        <p:spPr>
          <a:xfrm>
            <a:off x="13593574" y="6354158"/>
            <a:ext cx="3400650" cy="1528848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Resnet50_CRNN</a:t>
            </a:r>
            <a:endParaRPr sz="2000"/>
          </a:p>
        </p:txBody>
      </p:sp>
      <p:sp>
        <p:nvSpPr>
          <p:cNvPr id="443" name="Google Shape;443;g10ce1a1612e_0_206"/>
          <p:cNvSpPr/>
          <p:nvPr/>
        </p:nvSpPr>
        <p:spPr>
          <a:xfrm>
            <a:off x="14653294" y="3495779"/>
            <a:ext cx="1281206" cy="2161420"/>
          </a:xfrm>
          <a:prstGeom prst="flowChartMagneticDisk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原始資料</a:t>
            </a:r>
            <a:endParaRPr sz="2000"/>
          </a:p>
        </p:txBody>
      </p:sp>
      <p:cxnSp>
        <p:nvCxnSpPr>
          <p:cNvPr id="444" name="Google Shape;444;g10ce1a1612e_0_206"/>
          <p:cNvCxnSpPr>
            <a:stCxn id="443" idx="3"/>
            <a:endCxn id="442" idx="0"/>
          </p:cNvCxnSpPr>
          <p:nvPr/>
        </p:nvCxnSpPr>
        <p:spPr>
          <a:xfrm>
            <a:off x="15293897" y="5657199"/>
            <a:ext cx="0" cy="6969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5" name="Google Shape;445;g10ce1a1612e_0_206"/>
          <p:cNvSpPr/>
          <p:nvPr/>
        </p:nvSpPr>
        <p:spPr>
          <a:xfrm>
            <a:off x="10082526" y="3435275"/>
            <a:ext cx="1281206" cy="216142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地圖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資料</a:t>
            </a:r>
            <a:endParaRPr sz="2000"/>
          </a:p>
        </p:txBody>
      </p:sp>
      <p:sp>
        <p:nvSpPr>
          <p:cNvPr id="446" name="Google Shape;446;g10ce1a1612e_0_206"/>
          <p:cNvSpPr/>
          <p:nvPr/>
        </p:nvSpPr>
        <p:spPr>
          <a:xfrm>
            <a:off x="9463471" y="6414689"/>
            <a:ext cx="3400650" cy="1528848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000000"/>
                </a:solidFill>
              </a:rPr>
              <a:t>Resnet50_CRNN</a:t>
            </a:r>
            <a:endParaRPr sz="2000"/>
          </a:p>
        </p:txBody>
      </p:sp>
      <p:sp>
        <p:nvSpPr>
          <p:cNvPr id="447" name="Google Shape;447;g10ce1a1612e_0_206"/>
          <p:cNvSpPr/>
          <p:nvPr/>
        </p:nvSpPr>
        <p:spPr>
          <a:xfrm>
            <a:off x="11142222" y="3593448"/>
            <a:ext cx="1281206" cy="2161420"/>
          </a:xfrm>
          <a:prstGeom prst="flowChartMagneticDisk">
            <a:avLst/>
          </a:prstGeom>
          <a:solidFill>
            <a:srgbClr val="3C78D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公司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資料</a:t>
            </a:r>
            <a:endParaRPr sz="2000"/>
          </a:p>
        </p:txBody>
      </p:sp>
      <p:cxnSp>
        <p:nvCxnSpPr>
          <p:cNvPr id="448" name="Google Shape;448;g10ce1a1612e_0_206"/>
          <p:cNvCxnSpPr>
            <a:endCxn id="446" idx="0"/>
          </p:cNvCxnSpPr>
          <p:nvPr/>
        </p:nvCxnSpPr>
        <p:spPr>
          <a:xfrm>
            <a:off x="11147896" y="5535989"/>
            <a:ext cx="15900" cy="8787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c278c5ce4_0_12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10c278c5ce4_0_126"/>
          <p:cNvSpPr/>
          <p:nvPr/>
        </p:nvSpPr>
        <p:spPr>
          <a:xfrm>
            <a:off x="3826904" y="3968300"/>
            <a:ext cx="10634188" cy="2350383"/>
          </a:xfrm>
          <a:custGeom>
            <a:avLst/>
            <a:gdLst/>
            <a:ahLst/>
            <a:cxnLst/>
            <a:rect l="l" t="t" r="r" b="b"/>
            <a:pathLst>
              <a:path w="3598710" h="795392" extrusionOk="0">
                <a:moveTo>
                  <a:pt x="3474250" y="795392"/>
                </a:moveTo>
                <a:lnTo>
                  <a:pt x="124460" y="795392"/>
                </a:lnTo>
                <a:cubicBezTo>
                  <a:pt x="55880" y="795392"/>
                  <a:pt x="0" y="739512"/>
                  <a:pt x="0" y="67093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474250" y="0"/>
                </a:lnTo>
                <a:cubicBezTo>
                  <a:pt x="3542829" y="0"/>
                  <a:pt x="3598710" y="55880"/>
                  <a:pt x="3598710" y="124460"/>
                </a:cubicBezTo>
                <a:lnTo>
                  <a:pt x="3598710" y="670932"/>
                </a:lnTo>
                <a:cubicBezTo>
                  <a:pt x="3598710" y="739512"/>
                  <a:pt x="3542829" y="795392"/>
                  <a:pt x="3474250" y="7953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10c278c5ce4_0_126"/>
          <p:cNvSpPr txBox="1"/>
          <p:nvPr/>
        </p:nvSpPr>
        <p:spPr>
          <a:xfrm>
            <a:off x="7277229" y="7589552"/>
            <a:ext cx="93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g10c278c5ce4_0_126"/>
          <p:cNvGrpSpPr/>
          <p:nvPr/>
        </p:nvGrpSpPr>
        <p:grpSpPr>
          <a:xfrm>
            <a:off x="5988500" y="4670079"/>
            <a:ext cx="946845" cy="946845"/>
            <a:chOff x="0" y="0"/>
            <a:chExt cx="1262459" cy="1262459"/>
          </a:xfrm>
        </p:grpSpPr>
        <p:pic>
          <p:nvPicPr>
            <p:cNvPr id="457" name="Google Shape;457;g10c278c5ce4_0_1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g10c278c5ce4_0_126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4</a:t>
              </a:r>
              <a:endParaRPr/>
            </a:p>
          </p:txBody>
        </p:sp>
      </p:grpSp>
      <p:sp>
        <p:nvSpPr>
          <p:cNvPr id="459" name="Google Shape;459;g10c278c5ce4_0_126"/>
          <p:cNvSpPr txBox="1"/>
          <p:nvPr/>
        </p:nvSpPr>
        <p:spPr>
          <a:xfrm>
            <a:off x="7573451" y="477405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 b="1">
                <a:solidFill>
                  <a:srgbClr val="14110F"/>
                </a:solidFill>
              </a:rPr>
              <a:t>結果與討論</a:t>
            </a:r>
            <a:endParaRPr sz="4800">
              <a:solidFill>
                <a:srgbClr val="14110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ce1a1612e_0_276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g10ce1a1612e_0_276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466" name="Google Shape;466;g10ce1a1612e_0_2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g10ce1a1612e_0_276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4</a:t>
              </a:r>
              <a:endParaRPr/>
            </a:p>
          </p:txBody>
        </p:sp>
      </p:grpSp>
      <p:sp>
        <p:nvSpPr>
          <p:cNvPr id="468" name="Google Shape;468;g10ce1a1612e_0_276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結果 – 文字檢測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469" name="Google Shape;469;g10ce1a1612e_0_276"/>
          <p:cNvSpPr txBox="1"/>
          <p:nvPr/>
        </p:nvSpPr>
        <p:spPr>
          <a:xfrm>
            <a:off x="1727850" y="3707375"/>
            <a:ext cx="7380000" cy="3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16">
                <a:solidFill>
                  <a:schemeClr val="dk1"/>
                </a:solidFill>
              </a:rPr>
              <a:t>Resnet18_DB without DA</a:t>
            </a:r>
            <a:endParaRPr sz="2716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16">
                <a:solidFill>
                  <a:schemeClr val="dk1"/>
                </a:solidFill>
              </a:rPr>
              <a:t>P: 0.7171		R: 0.888		F1: </a:t>
            </a:r>
            <a:r>
              <a:rPr lang="en-US" sz="2716" b="1">
                <a:solidFill>
                  <a:schemeClr val="dk1"/>
                </a:solidFill>
              </a:rPr>
              <a:t>0.6367848</a:t>
            </a:r>
            <a:endParaRPr sz="2716" b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16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16">
                <a:solidFill>
                  <a:schemeClr val="dk1"/>
                </a:solidFill>
              </a:rPr>
              <a:t>Resnet34_DB with DA</a:t>
            </a:r>
            <a:endParaRPr sz="2716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16">
                <a:solidFill>
                  <a:schemeClr val="dk1"/>
                </a:solidFill>
              </a:rPr>
              <a:t>P:0.9461		R: 0.818		F1: </a:t>
            </a:r>
            <a:r>
              <a:rPr lang="en-US" sz="2716" b="1">
                <a:solidFill>
                  <a:schemeClr val="dk1"/>
                </a:solidFill>
              </a:rPr>
              <a:t>0.7739098</a:t>
            </a:r>
            <a:endParaRPr sz="2716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470" name="Google Shape;470;g10ce1a1612e_0_276"/>
          <p:cNvPicPr preferRelativeResize="0"/>
          <p:nvPr/>
        </p:nvPicPr>
        <p:blipFill rotWithShape="1">
          <a:blip r:embed="rId4">
            <a:alphaModFix/>
          </a:blip>
          <a:srcRect r="41880"/>
          <a:stretch/>
        </p:blipFill>
        <p:spPr>
          <a:xfrm>
            <a:off x="12634348" y="0"/>
            <a:ext cx="3958200" cy="973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0ce1a1612e_0_276"/>
          <p:cNvPicPr preferRelativeResize="0"/>
          <p:nvPr/>
        </p:nvPicPr>
        <p:blipFill rotWithShape="1">
          <a:blip r:embed="rId5">
            <a:alphaModFix/>
          </a:blip>
          <a:srcRect r="41880"/>
          <a:stretch/>
        </p:blipFill>
        <p:spPr>
          <a:xfrm>
            <a:off x="8676150" y="59525"/>
            <a:ext cx="3958200" cy="97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ce1a1612e_0_286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10ce1a1612e_0_286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800">
                <a:solidFill>
                  <a:srgbClr val="14110F"/>
                </a:solidFill>
              </a:rPr>
              <a:t>結果 – 文字辨識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478" name="Google Shape;478;g10ce1a1612e_0_286"/>
          <p:cNvSpPr txBox="1"/>
          <p:nvPr/>
        </p:nvSpPr>
        <p:spPr>
          <a:xfrm>
            <a:off x="8125225" y="2527050"/>
            <a:ext cx="90675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resnet34_CRNN without DA </a:t>
            </a:r>
            <a:endParaRPr sz="2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辨識分數 = </a:t>
            </a:r>
            <a:r>
              <a:rPr lang="en-US" sz="2600" b="1">
                <a:solidFill>
                  <a:schemeClr val="dk1"/>
                </a:solidFill>
              </a:rPr>
              <a:t>0.6359</a:t>
            </a:r>
            <a:endParaRPr sz="2600" b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金堂、人火鍋</a:t>
            </a:r>
            <a:endParaRPr sz="2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resnet50_CRNN with DA</a:t>
            </a:r>
            <a:endParaRPr sz="26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辨識分數  = </a:t>
            </a:r>
            <a:r>
              <a:rPr lang="en-US" sz="2600" b="1">
                <a:solidFill>
                  <a:schemeClr val="dk1"/>
                </a:solidFill>
              </a:rPr>
              <a:t>0.803</a:t>
            </a:r>
            <a:endParaRPr sz="2600" b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</a:rPr>
              <a:t>金玉堂、八臭鍋</a:t>
            </a:r>
            <a:endParaRPr sz="2600" b="1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resnet50_CRNN with DA,batch_size = 20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	辨識分數  = </a:t>
            </a:r>
            <a:r>
              <a:rPr lang="en-US" sz="2600" b="1">
                <a:solidFill>
                  <a:schemeClr val="dk1"/>
                </a:solidFill>
              </a:rPr>
              <a:t>0.803</a:t>
            </a:r>
            <a:endParaRPr sz="2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resnet50_CRNN with DA,batch_size = 400</a:t>
            </a:r>
            <a:endParaRPr sz="2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	辨識分數  = </a:t>
            </a:r>
            <a:r>
              <a:rPr lang="en-US" sz="2600" b="1">
                <a:solidFill>
                  <a:schemeClr val="dk1"/>
                </a:solidFill>
              </a:rPr>
              <a:t>0.797</a:t>
            </a:r>
            <a:endParaRPr sz="2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pSp>
        <p:nvGrpSpPr>
          <p:cNvPr id="479" name="Google Shape;479;g10ce1a1612e_0_286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480" name="Google Shape;480;g10ce1a1612e_0_28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g10ce1a1612e_0_286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4</a:t>
              </a:r>
              <a:endParaRPr/>
            </a:p>
          </p:txBody>
        </p:sp>
      </p:grpSp>
      <p:pic>
        <p:nvPicPr>
          <p:cNvPr id="482" name="Google Shape;482;g10ce1a1612e_0_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475" y="2241025"/>
            <a:ext cx="1255720" cy="66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0ce1a1612e_0_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7325" y="2744413"/>
            <a:ext cx="3398150" cy="604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c278c5ce4_0_1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0c278c5ce4_0_13"/>
          <p:cNvSpPr/>
          <p:nvPr/>
        </p:nvSpPr>
        <p:spPr>
          <a:xfrm>
            <a:off x="3826904" y="3968300"/>
            <a:ext cx="10634188" cy="2350383"/>
          </a:xfrm>
          <a:custGeom>
            <a:avLst/>
            <a:gdLst/>
            <a:ahLst/>
            <a:cxnLst/>
            <a:rect l="l" t="t" r="r" b="b"/>
            <a:pathLst>
              <a:path w="3598710" h="795392" extrusionOk="0">
                <a:moveTo>
                  <a:pt x="3474250" y="795392"/>
                </a:moveTo>
                <a:lnTo>
                  <a:pt x="124460" y="795392"/>
                </a:lnTo>
                <a:cubicBezTo>
                  <a:pt x="55880" y="795392"/>
                  <a:pt x="0" y="739512"/>
                  <a:pt x="0" y="67093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474250" y="0"/>
                </a:lnTo>
                <a:cubicBezTo>
                  <a:pt x="3542829" y="0"/>
                  <a:pt x="3598710" y="55880"/>
                  <a:pt x="3598710" y="124460"/>
                </a:cubicBezTo>
                <a:lnTo>
                  <a:pt x="3598710" y="670932"/>
                </a:lnTo>
                <a:cubicBezTo>
                  <a:pt x="3598710" y="739512"/>
                  <a:pt x="3542829" y="795392"/>
                  <a:pt x="3474250" y="7953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0c278c5ce4_0_13"/>
          <p:cNvSpPr txBox="1"/>
          <p:nvPr/>
        </p:nvSpPr>
        <p:spPr>
          <a:xfrm>
            <a:off x="7277229" y="7589552"/>
            <a:ext cx="93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0c278c5ce4_0_13"/>
          <p:cNvSpPr txBox="1"/>
          <p:nvPr/>
        </p:nvSpPr>
        <p:spPr>
          <a:xfrm>
            <a:off x="7003875" y="4681800"/>
            <a:ext cx="479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 b="1">
                <a:solidFill>
                  <a:srgbClr val="14110F"/>
                </a:solidFill>
              </a:rPr>
              <a:t>AICUP比賽內容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g10c278c5ce4_0_13"/>
          <p:cNvGrpSpPr/>
          <p:nvPr/>
        </p:nvGrpSpPr>
        <p:grpSpPr>
          <a:xfrm>
            <a:off x="5657850" y="4670079"/>
            <a:ext cx="946845" cy="946845"/>
            <a:chOff x="0" y="0"/>
            <a:chExt cx="1262459" cy="1262459"/>
          </a:xfrm>
        </p:grpSpPr>
        <p:pic>
          <p:nvPicPr>
            <p:cNvPr id="121" name="Google Shape;121;g10c278c5ce4_0_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g10c278c5ce4_0_13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ce1a1612e_0_298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10ce1a1612e_0_298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結果 – 總分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490" name="Google Shape;490;g10ce1a1612e_0_298"/>
          <p:cNvSpPr txBox="1"/>
          <p:nvPr/>
        </p:nvSpPr>
        <p:spPr>
          <a:xfrm>
            <a:off x="2613650" y="1877413"/>
            <a:ext cx="11942100" cy="6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文字檢測 : 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			Public : P:0.9461 R:0.8180 F1: </a:t>
            </a:r>
            <a:r>
              <a:rPr lang="en-US" sz="2600" b="1">
                <a:solidFill>
                  <a:schemeClr val="dk1"/>
                </a:solidFill>
              </a:rPr>
              <a:t>0.7739</a:t>
            </a:r>
            <a:endParaRPr sz="2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			Private: P:0.9400 R:0.8077 F1: </a:t>
            </a:r>
            <a:r>
              <a:rPr lang="en-US" sz="2600" b="1">
                <a:solidFill>
                  <a:schemeClr val="dk1"/>
                </a:solidFill>
              </a:rPr>
              <a:t>0.7592</a:t>
            </a:r>
            <a:endParaRPr sz="2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文字辨識 :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			Public : </a:t>
            </a:r>
            <a:r>
              <a:rPr lang="en-US" sz="2600" b="1">
                <a:solidFill>
                  <a:schemeClr val="dk1"/>
                </a:solidFill>
              </a:rPr>
              <a:t>0.803</a:t>
            </a:r>
            <a:endParaRPr sz="2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			Private: </a:t>
            </a:r>
            <a:r>
              <a:rPr lang="en-US" sz="2600" b="1">
                <a:solidFill>
                  <a:schemeClr val="dk1"/>
                </a:solidFill>
              </a:rPr>
              <a:t>0.8061</a:t>
            </a:r>
            <a:endParaRPr sz="2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總分 :		</a:t>
            </a:r>
            <a:endParaRPr sz="2600">
              <a:solidFill>
                <a:schemeClr val="dk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Public : </a:t>
            </a:r>
            <a:r>
              <a:rPr lang="en-US" sz="3000" b="1">
                <a:solidFill>
                  <a:srgbClr val="FF0000"/>
                </a:solidFill>
              </a:rPr>
              <a:t>0.6224</a:t>
            </a:r>
            <a:r>
              <a:rPr lang="en-US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Private: </a:t>
            </a:r>
            <a:r>
              <a:rPr lang="en-US" sz="3000" b="1">
                <a:solidFill>
                  <a:srgbClr val="FF0000"/>
                </a:solidFill>
              </a:rPr>
              <a:t>0.6119</a:t>
            </a:r>
            <a:endParaRPr sz="30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grpSp>
        <p:nvGrpSpPr>
          <p:cNvPr id="491" name="Google Shape;491;g10ce1a1612e_0_298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492" name="Google Shape;492;g10ce1a1612e_0_2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g10ce1a1612e_0_298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4</a:t>
              </a:r>
              <a:endParaRPr/>
            </a:p>
          </p:txBody>
        </p:sp>
      </p:grpSp>
      <p:pic>
        <p:nvPicPr>
          <p:cNvPr id="494" name="Google Shape;494;g10ce1a1612e_0_298"/>
          <p:cNvPicPr preferRelativeResize="0"/>
          <p:nvPr/>
        </p:nvPicPr>
        <p:blipFill rotWithShape="1">
          <a:blip r:embed="rId4">
            <a:alphaModFix/>
          </a:blip>
          <a:srcRect t="76070" r="50010"/>
          <a:stretch/>
        </p:blipFill>
        <p:spPr>
          <a:xfrm>
            <a:off x="792924" y="7276275"/>
            <a:ext cx="16771830" cy="30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0ce1a1612e_0_298"/>
          <p:cNvPicPr preferRelativeResize="0"/>
          <p:nvPr/>
        </p:nvPicPr>
        <p:blipFill rotWithShape="1">
          <a:blip r:embed="rId4">
            <a:alphaModFix/>
          </a:blip>
          <a:srcRect l="50124" r="26436" b="56500"/>
          <a:stretch/>
        </p:blipFill>
        <p:spPr>
          <a:xfrm>
            <a:off x="9503550" y="4502375"/>
            <a:ext cx="3985926" cy="27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ce1a1612e_0_308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10ce1a1612e_0_308"/>
          <p:cNvSpPr txBox="1"/>
          <p:nvPr/>
        </p:nvSpPr>
        <p:spPr>
          <a:xfrm>
            <a:off x="26136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結果 – 總分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502" name="Google Shape;502;g10ce1a1612e_0_308"/>
          <p:cNvSpPr txBox="1"/>
          <p:nvPr/>
        </p:nvSpPr>
        <p:spPr>
          <a:xfrm>
            <a:off x="2613650" y="2494024"/>
            <a:ext cx="13503900" cy="57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Public 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Private: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503" name="Google Shape;503;g10ce1a1612e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651" y="6442808"/>
            <a:ext cx="12076542" cy="13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0ce1a1612e_0_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651" y="3368865"/>
            <a:ext cx="12076542" cy="1377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g10ce1a1612e_0_308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506" name="Google Shape;506;g10ce1a1612e_0_3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g10ce1a1612e_0_308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ce1a1612e_0_321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513;g10ce1a1612e_0_321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514" name="Google Shape;514;g10ce1a1612e_0_3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g10ce1a1612e_0_321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4</a:t>
              </a:r>
              <a:endParaRPr/>
            </a:p>
          </p:txBody>
        </p:sp>
      </p:grpSp>
      <p:sp>
        <p:nvSpPr>
          <p:cNvPr id="516" name="Google Shape;516;g10ce1a1612e_0_321"/>
          <p:cNvSpPr txBox="1"/>
          <p:nvPr/>
        </p:nvSpPr>
        <p:spPr>
          <a:xfrm>
            <a:off x="2668751" y="833300"/>
            <a:ext cx="149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4800">
                <a:solidFill>
                  <a:srgbClr val="14110F"/>
                </a:solidFill>
              </a:rPr>
              <a:t>討論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517" name="Google Shape;517;g10ce1a1612e_0_321"/>
          <p:cNvSpPr txBox="1"/>
          <p:nvPr/>
        </p:nvSpPr>
        <p:spPr>
          <a:xfrm>
            <a:off x="2524975" y="2241150"/>
            <a:ext cx="9945300" cy="6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單字訓練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	–降低訓練複雜度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調整box threshold找到較好的F1 Score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	–最佳化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處理辨識字典過多的問題</a:t>
            </a:r>
            <a:endParaRPr sz="27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–處理同型字、刪除標點符號等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資料擴增的noise調整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	–減少文字辨識的訓練的複雜度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預訓練與fine tune完全分離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8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69975" y="-53575"/>
            <a:ext cx="1828800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8"/>
          <p:cNvSpPr txBox="1"/>
          <p:nvPr/>
        </p:nvSpPr>
        <p:spPr>
          <a:xfrm>
            <a:off x="2678548" y="3466328"/>
            <a:ext cx="12930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/>
          <p:nvPr/>
        </p:nvSpPr>
        <p:spPr>
          <a:xfrm>
            <a:off x="9412" y="9736682"/>
            <a:ext cx="18278588" cy="550318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3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131" name="Google Shape;131;p3"/>
          <p:cNvSpPr txBox="1"/>
          <p:nvPr/>
        </p:nvSpPr>
        <p:spPr>
          <a:xfrm>
            <a:off x="2585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</a:rPr>
              <a:t>AICUP比賽內容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475425" y="2976550"/>
            <a:ext cx="7557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高階賽 – 複雜街景之文字定位與辨識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980000"/>
              </a:solidFill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Char char="○"/>
            </a:pPr>
            <a:r>
              <a:rPr lang="en-US" sz="2800" b="1">
                <a:solidFill>
                  <a:srgbClr val="980000"/>
                </a:solidFill>
              </a:rPr>
              <a:t>辨識偵測文字框中的中英數字</a:t>
            </a:r>
            <a:endParaRPr sz="2800" b="1">
              <a:solidFill>
                <a:srgbClr val="98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980000"/>
              </a:solidFill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Char char="○"/>
            </a:pPr>
            <a:r>
              <a:rPr lang="en-US" sz="2800" b="1">
                <a:solidFill>
                  <a:srgbClr val="980000"/>
                </a:solidFill>
              </a:rPr>
              <a:t>偵測複雜街景中的文字位置</a:t>
            </a:r>
            <a:endParaRPr sz="2800" b="1">
              <a:solidFill>
                <a:srgbClr val="980000"/>
              </a:solidFill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10737200" y="2829575"/>
            <a:ext cx="6461125" cy="6430661"/>
          </a:xfrm>
          <a:custGeom>
            <a:avLst/>
            <a:gdLst/>
            <a:ahLst/>
            <a:cxnLst/>
            <a:rect l="l" t="t" r="r" b="b"/>
            <a:pathLst>
              <a:path w="6350000" h="6351270" extrusionOk="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743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9412" y="9736682"/>
            <a:ext cx="18278588" cy="550318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2184842" y="2085299"/>
            <a:ext cx="12590700" cy="611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6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4465064" y="5842934"/>
            <a:ext cx="3845100" cy="75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4465064" y="8201712"/>
            <a:ext cx="5562600" cy="707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7898762" y="5937309"/>
            <a:ext cx="4132800" cy="751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4959230" y="6689103"/>
            <a:ext cx="5723100" cy="400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170" t="-10767" b="-2769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44" name="Google Shape;144;p4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145" name="Google Shape;145;p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4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147" name="Google Shape;147;p4"/>
          <p:cNvSpPr txBox="1"/>
          <p:nvPr/>
        </p:nvSpPr>
        <p:spPr>
          <a:xfrm>
            <a:off x="2585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  <a:latin typeface="Arial"/>
                <a:ea typeface="Arial"/>
                <a:cs typeface="Arial"/>
                <a:sym typeface="Arial"/>
              </a:rPr>
              <a:t>AICUP比賽內容-評分標準</a:t>
            </a:r>
            <a:endParaRPr sz="4800">
              <a:solidFill>
                <a:srgbClr val="1411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4"/>
          <p:cNvCxnSpPr/>
          <p:nvPr/>
        </p:nvCxnSpPr>
        <p:spPr>
          <a:xfrm rot="10800000" flipH="1">
            <a:off x="2304725" y="2682700"/>
            <a:ext cx="3049500" cy="1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9" name="Google Shape;149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15225" y="5401350"/>
            <a:ext cx="5870375" cy="4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88866" y="1928088"/>
            <a:ext cx="5723100" cy="31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31500" y="7538925"/>
            <a:ext cx="946850" cy="25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/>
          <p:nvPr/>
        </p:nvSpPr>
        <p:spPr>
          <a:xfrm>
            <a:off x="9412" y="9736682"/>
            <a:ext cx="18278588" cy="550318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2212867" y="2147161"/>
            <a:ext cx="10875300" cy="594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4443482" y="7313751"/>
            <a:ext cx="4594945" cy="3846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3886200" y="2984758"/>
            <a:ext cx="4419600" cy="7538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160" name="Google Shape;160;p5"/>
          <p:cNvGrpSpPr/>
          <p:nvPr/>
        </p:nvGrpSpPr>
        <p:grpSpPr>
          <a:xfrm>
            <a:off x="1028700" y="729329"/>
            <a:ext cx="946844" cy="946844"/>
            <a:chOff x="0" y="0"/>
            <a:chExt cx="1262459" cy="1262459"/>
          </a:xfrm>
        </p:grpSpPr>
        <p:pic>
          <p:nvPicPr>
            <p:cNvPr id="161" name="Google Shape;161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5"/>
            <p:cNvSpPr txBox="1"/>
            <p:nvPr/>
          </p:nvSpPr>
          <p:spPr>
            <a:xfrm>
              <a:off x="184093" y="229910"/>
              <a:ext cx="894274" cy="7645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163" name="Google Shape;163;p5"/>
          <p:cNvSpPr txBox="1"/>
          <p:nvPr/>
        </p:nvSpPr>
        <p:spPr>
          <a:xfrm>
            <a:off x="2585659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4110F"/>
                </a:solidFill>
                <a:latin typeface="Arial"/>
                <a:ea typeface="Arial"/>
                <a:cs typeface="Arial"/>
                <a:sym typeface="Arial"/>
              </a:rPr>
              <a:t>AICUP比賽內容-評分標準</a:t>
            </a:r>
            <a:endParaRPr sz="4800">
              <a:solidFill>
                <a:srgbClr val="1411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5"/>
          <p:cNvCxnSpPr/>
          <p:nvPr/>
        </p:nvCxnSpPr>
        <p:spPr>
          <a:xfrm rot="10800000" flipH="1">
            <a:off x="2304725" y="2682700"/>
            <a:ext cx="3049500" cy="1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5"/>
          <p:cNvCxnSpPr/>
          <p:nvPr/>
        </p:nvCxnSpPr>
        <p:spPr>
          <a:xfrm rot="10800000" flipH="1">
            <a:off x="2304725" y="6503575"/>
            <a:ext cx="3537000" cy="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77000" y="5103950"/>
            <a:ext cx="6140958" cy="29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5500" y="3921787"/>
            <a:ext cx="6006057" cy="10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c278c5ce4_0_108"/>
          <p:cNvSpPr/>
          <p:nvPr/>
        </p:nvSpPr>
        <p:spPr>
          <a:xfrm>
            <a:off x="0" y="-12"/>
            <a:ext cx="18288000" cy="102870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0c278c5ce4_0_108"/>
          <p:cNvSpPr/>
          <p:nvPr/>
        </p:nvSpPr>
        <p:spPr>
          <a:xfrm>
            <a:off x="3826904" y="3968300"/>
            <a:ext cx="10634188" cy="2350383"/>
          </a:xfrm>
          <a:custGeom>
            <a:avLst/>
            <a:gdLst/>
            <a:ahLst/>
            <a:cxnLst/>
            <a:rect l="l" t="t" r="r" b="b"/>
            <a:pathLst>
              <a:path w="3598710" h="795392" extrusionOk="0">
                <a:moveTo>
                  <a:pt x="3474250" y="795392"/>
                </a:moveTo>
                <a:lnTo>
                  <a:pt x="124460" y="795392"/>
                </a:lnTo>
                <a:cubicBezTo>
                  <a:pt x="55880" y="795392"/>
                  <a:pt x="0" y="739512"/>
                  <a:pt x="0" y="67093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474250" y="0"/>
                </a:lnTo>
                <a:cubicBezTo>
                  <a:pt x="3542829" y="0"/>
                  <a:pt x="3598710" y="55880"/>
                  <a:pt x="3598710" y="124460"/>
                </a:cubicBezTo>
                <a:lnTo>
                  <a:pt x="3598710" y="670932"/>
                </a:lnTo>
                <a:cubicBezTo>
                  <a:pt x="3598710" y="739512"/>
                  <a:pt x="3542829" y="795392"/>
                  <a:pt x="3474250" y="7953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0c278c5ce4_0_108"/>
          <p:cNvSpPr txBox="1"/>
          <p:nvPr/>
        </p:nvSpPr>
        <p:spPr>
          <a:xfrm>
            <a:off x="7277229" y="7589552"/>
            <a:ext cx="932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g10c278c5ce4_0_108"/>
          <p:cNvGrpSpPr/>
          <p:nvPr/>
        </p:nvGrpSpPr>
        <p:grpSpPr>
          <a:xfrm>
            <a:off x="6190575" y="4670079"/>
            <a:ext cx="946845" cy="946845"/>
            <a:chOff x="0" y="0"/>
            <a:chExt cx="1262459" cy="1262459"/>
          </a:xfrm>
        </p:grpSpPr>
        <p:pic>
          <p:nvPicPr>
            <p:cNvPr id="176" name="Google Shape;176;g10c278c5ce4_0_1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g10c278c5ce4_0_108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/>
            </a:p>
          </p:txBody>
        </p:sp>
      </p:grpSp>
      <p:sp>
        <p:nvSpPr>
          <p:cNvPr id="178" name="Google Shape;178;g10c278c5ce4_0_108"/>
          <p:cNvSpPr txBox="1"/>
          <p:nvPr/>
        </p:nvSpPr>
        <p:spPr>
          <a:xfrm>
            <a:off x="7376901" y="4774050"/>
            <a:ext cx="671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14110F"/>
                </a:solidFill>
              </a:rPr>
              <a:t>資料前處理與擴增</a:t>
            </a:r>
            <a:endParaRPr sz="4800">
              <a:solidFill>
                <a:srgbClr val="14110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ce1a1612e_0_1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0ce1a1612e_0_1"/>
          <p:cNvSpPr txBox="1"/>
          <p:nvPr/>
        </p:nvSpPr>
        <p:spPr>
          <a:xfrm>
            <a:off x="2519275" y="2183350"/>
            <a:ext cx="112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包含中文字串、中文字元、數字、英文符號與英文字串</a:t>
            </a:r>
            <a:endParaRPr sz="2800"/>
          </a:p>
        </p:txBody>
      </p:sp>
      <p:pic>
        <p:nvPicPr>
          <p:cNvPr id="185" name="Google Shape;185;g10ce1a1612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1481" y="2963288"/>
            <a:ext cx="8548777" cy="6413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10ce1a1612e_0_1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187" name="Google Shape;187;g10ce1a1612e_0_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g10ce1a1612e_0_1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/>
            </a:p>
          </p:txBody>
        </p:sp>
      </p:grpSp>
      <p:sp>
        <p:nvSpPr>
          <p:cNvPr id="189" name="Google Shape;189;g10ce1a1612e_0_1"/>
          <p:cNvSpPr txBox="1"/>
          <p:nvPr/>
        </p:nvSpPr>
        <p:spPr>
          <a:xfrm>
            <a:off x="2519284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>
                <a:solidFill>
                  <a:srgbClr val="14110F"/>
                </a:solidFill>
              </a:rPr>
              <a:t>資料前處理</a:t>
            </a:r>
            <a:endParaRPr sz="4800">
              <a:solidFill>
                <a:srgbClr val="1411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10ce1a1612e_0_1"/>
          <p:cNvSpPr txBox="1"/>
          <p:nvPr/>
        </p:nvSpPr>
        <p:spPr>
          <a:xfrm>
            <a:off x="235775" y="3493150"/>
            <a:ext cx="8525700" cy="5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{"label": "包", "points": [[88, 644], [290, 642], [291, 858], [126, 866]], "group_id": 4, "shape_type": "polygon", "flags": {}}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"label": "真熬早", "points": [[440, 581], [1202, 609], [1204, 901], [382, 907]], "group_id": 0, "shape_type": "polygon", "flags": {}}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{"label": "熬", "points": [[665, 611], [937, 605], [949, 874], [688, 891]], "group_id": 1, "shape_type": "polygon", "flags": {}}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{"label": "早", "points": [[998, 622], [1186, 618], [1197, 890], [1005, 888]], "group_id": 1, "shape_type": "polygon", "flags": {}}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{"label": "真", "points": [[448, 591], [631, 602], [635, 904], [393, 880]], "group_id": 1, "shape_type": "polygon", "flags": {}}]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ce1a1612e_0_17"/>
          <p:cNvSpPr/>
          <p:nvPr/>
        </p:nvSpPr>
        <p:spPr>
          <a:xfrm>
            <a:off x="9412" y="9736682"/>
            <a:ext cx="18278700" cy="5502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g10ce1a1612e_0_17"/>
          <p:cNvGrpSpPr/>
          <p:nvPr/>
        </p:nvGrpSpPr>
        <p:grpSpPr>
          <a:xfrm>
            <a:off x="1028700" y="729329"/>
            <a:ext cx="946845" cy="946845"/>
            <a:chOff x="0" y="0"/>
            <a:chExt cx="1262459" cy="1262459"/>
          </a:xfrm>
        </p:grpSpPr>
        <p:pic>
          <p:nvPicPr>
            <p:cNvPr id="197" name="Google Shape;197;g10ce1a1612e_0_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g10ce1a1612e_0_17"/>
            <p:cNvSpPr txBox="1"/>
            <p:nvPr/>
          </p:nvSpPr>
          <p:spPr>
            <a:xfrm>
              <a:off x="184093" y="229910"/>
              <a:ext cx="8943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99">
                  <a:solidFill>
                    <a:srgbClr val="FFFFFF"/>
                  </a:solidFill>
                </a:rPr>
                <a:t>2</a:t>
              </a:r>
              <a:endParaRPr/>
            </a:p>
          </p:txBody>
        </p:sp>
      </p:grpSp>
      <p:sp>
        <p:nvSpPr>
          <p:cNvPr id="199" name="Google Shape;199;g10ce1a1612e_0_17"/>
          <p:cNvSpPr txBox="1"/>
          <p:nvPr/>
        </p:nvSpPr>
        <p:spPr>
          <a:xfrm>
            <a:off x="2519284" y="833301"/>
            <a:ext cx="1178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>
                <a:solidFill>
                  <a:srgbClr val="14110F"/>
                </a:solidFill>
              </a:rPr>
              <a:t>資料前處理</a:t>
            </a:r>
            <a:endParaRPr sz="4800">
              <a:solidFill>
                <a:srgbClr val="14110F"/>
              </a:solidFill>
            </a:endParaRPr>
          </a:p>
        </p:txBody>
      </p:sp>
      <p:sp>
        <p:nvSpPr>
          <p:cNvPr id="200" name="Google Shape;200;g10ce1a1612e_0_17"/>
          <p:cNvSpPr txBox="1"/>
          <p:nvPr/>
        </p:nvSpPr>
        <p:spPr>
          <a:xfrm>
            <a:off x="2519275" y="2183350"/>
            <a:ext cx="1122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判斷box是否重疊，重疊超過50%取較大的box，並進行裁切</a:t>
            </a:r>
            <a:endParaRPr sz="2800"/>
          </a:p>
        </p:txBody>
      </p:sp>
      <p:pic>
        <p:nvPicPr>
          <p:cNvPr id="201" name="Google Shape;201;g10ce1a1612e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9221" y="2961600"/>
            <a:ext cx="8553291" cy="64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0ce1a1612e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25" y="4597725"/>
            <a:ext cx="3530575" cy="28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0ce1a1612e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3362" y="4846925"/>
            <a:ext cx="4030035" cy="23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0ce1a1612e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825" y="7703019"/>
            <a:ext cx="8631400" cy="203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983</Words>
  <Application>Microsoft Office PowerPoint</Application>
  <PresentationFormat>自訂</PresentationFormat>
  <Paragraphs>225</Paragraphs>
  <Slides>33</Slides>
  <Notes>33</Notes>
  <HiddenSlides>4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Roboto</vt:lpstr>
      <vt:lpstr>Microsoft Yahei</vt:lpstr>
      <vt:lpstr>Comic Sans MS</vt:lpstr>
      <vt:lpstr>DFKai-SB</vt:lpstr>
      <vt:lpstr>Arial</vt:lpstr>
      <vt:lpstr>Arimo</vt:lpstr>
      <vt:lpstr>Times New Roman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浩茹 宋</cp:lastModifiedBy>
  <cp:revision>1</cp:revision>
  <dcterms:created xsi:type="dcterms:W3CDTF">2006-08-16T00:00:00Z</dcterms:created>
  <dcterms:modified xsi:type="dcterms:W3CDTF">2022-01-14T14:40:19Z</dcterms:modified>
</cp:coreProperties>
</file>